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3"/>
  </p:notesMasterIdLst>
  <p:sldIdLst>
    <p:sldId id="332" r:id="rId2"/>
    <p:sldId id="318" r:id="rId3"/>
    <p:sldId id="319" r:id="rId4"/>
    <p:sldId id="320" r:id="rId5"/>
    <p:sldId id="321" r:id="rId6"/>
    <p:sldId id="322" r:id="rId7"/>
    <p:sldId id="308" r:id="rId8"/>
    <p:sldId id="323" r:id="rId9"/>
    <p:sldId id="309" r:id="rId10"/>
    <p:sldId id="310" r:id="rId11"/>
    <p:sldId id="324" r:id="rId12"/>
    <p:sldId id="311" r:id="rId13"/>
    <p:sldId id="312" r:id="rId14"/>
    <p:sldId id="325" r:id="rId15"/>
    <p:sldId id="326" r:id="rId16"/>
    <p:sldId id="327" r:id="rId17"/>
    <p:sldId id="329" r:id="rId18"/>
    <p:sldId id="330" r:id="rId19"/>
    <p:sldId id="315" r:id="rId20"/>
    <p:sldId id="331" r:id="rId21"/>
    <p:sldId id="316" r:id="rId22"/>
    <p:sldId id="317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33" r:id="rId40"/>
    <p:sldId id="334" r:id="rId41"/>
    <p:sldId id="33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CE0723-0F07-43C1-BDEB-5A30911B9D4F}">
          <p14:sldIdLst>
            <p14:sldId id="332"/>
            <p14:sldId id="318"/>
            <p14:sldId id="319"/>
            <p14:sldId id="320"/>
            <p14:sldId id="321"/>
            <p14:sldId id="322"/>
            <p14:sldId id="308"/>
            <p14:sldId id="323"/>
            <p14:sldId id="309"/>
            <p14:sldId id="310"/>
            <p14:sldId id="324"/>
            <p14:sldId id="311"/>
            <p14:sldId id="312"/>
            <p14:sldId id="325"/>
            <p14:sldId id="326"/>
            <p14:sldId id="327"/>
            <p14:sldId id="329"/>
            <p14:sldId id="330"/>
            <p14:sldId id="315"/>
            <p14:sldId id="331"/>
            <p14:sldId id="316"/>
            <p14:sldId id="31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075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60EB5-7B16-4B70-A005-ACD8B60894A1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02A18-3428-4ECA-9749-66176DDD7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6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7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9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413B75-F7FE-4DDF-A41B-CF61F3257A3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1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E38021-F323-427F-9353-03C197A1B852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5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8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55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1B9D5B8-153B-43C2-8926-B587D6EFB7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890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1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42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4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3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7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662835-33BB-4917-87D0-B107034204BA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00C1EF-7A49-40E1-9414-55FC3A2974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video" TargetMode="External"/><Relationship Id="rId2" Type="http://schemas.openxmlformats.org/officeDocument/2006/relationships/hyperlink" Target="https://en.wikipedia.org/wiki/Shot_(filmmaking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larifai.com/account/applications/" TargetMode="External"/><Relationship Id="rId2" Type="http://schemas.openxmlformats.org/officeDocument/2006/relationships/hyperlink" Target="https://clarifa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2F7283-D45C-4C63-8D17-A2CDB430D4A8}"/>
              </a:ext>
            </a:extLst>
          </p:cNvPr>
          <p:cNvSpPr/>
          <p:nvPr/>
        </p:nvSpPr>
        <p:spPr>
          <a:xfrm>
            <a:off x="2344615" y="1293615"/>
            <a:ext cx="7281705" cy="443198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CS5542</a:t>
            </a:r>
            <a:br>
              <a:rPr lang="en-US" dirty="0"/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Big Data Analytics and Applications</a:t>
            </a:r>
            <a:br>
              <a:rPr lang="en-US" dirty="0"/>
            </a:br>
            <a:br>
              <a:rPr lang="en-US" dirty="0"/>
            </a:br>
            <a:r>
              <a:rPr lang="en-US" sz="3200" b="1">
                <a:latin typeface="Times New Roman" pitchFamily="18" charset="0"/>
                <a:cs typeface="Times New Roman" pitchFamily="18" charset="0"/>
              </a:rPr>
              <a:t>Tutorial 3</a:t>
            </a:r>
            <a:br>
              <a:rPr lang="en-US" dirty="0"/>
            </a:br>
            <a:r>
              <a:rPr lang="en-US" sz="3200" b="1">
                <a:latin typeface="Times New Roman" pitchFamily="18" charset="0"/>
                <a:cs typeface="Times New Roman" pitchFamily="18" charset="0"/>
              </a:rPr>
              <a:t>Linear Regression, Clustering</a:t>
            </a:r>
          </a:p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Video Annotation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February 1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,2018</a:t>
            </a: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UMKC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596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with stochastic gradient descent</a:t>
            </a:r>
          </a:p>
          <a:p>
            <a:r>
              <a:rPr lang="en-US" dirty="0"/>
              <a:t>With parameters number of iterations, step size,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5" y="3169051"/>
            <a:ext cx="10951779" cy="15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03101"/>
            <a:ext cx="9671945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small batches of random data (stochastic training)</a:t>
            </a:r>
          </a:p>
          <a:p>
            <a:r>
              <a:rPr lang="en-US" dirty="0"/>
              <a:t>In this case, stochastic gradient descent</a:t>
            </a:r>
          </a:p>
          <a:p>
            <a:r>
              <a:rPr lang="en-US" dirty="0"/>
              <a:t>Ideally we should use all data but expensive</a:t>
            </a:r>
          </a:p>
          <a:p>
            <a:r>
              <a:rPr lang="en-US" dirty="0"/>
              <a:t>Instead we use a different subset every time</a:t>
            </a:r>
          </a:p>
          <a:p>
            <a:r>
              <a:rPr lang="en-US" dirty="0"/>
              <a:t>Cheap and same benefit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Evaluation/Output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254" y="1737359"/>
            <a:ext cx="10395973" cy="4019189"/>
          </a:xfrm>
        </p:spPr>
        <p:txBody>
          <a:bodyPr/>
          <a:lstStyle/>
          <a:p>
            <a:r>
              <a:rPr lang="en-US" dirty="0"/>
              <a:t>Training and test error. Training error is usually less than test error.</a:t>
            </a:r>
          </a:p>
          <a:p>
            <a:r>
              <a:rPr lang="en-US" dirty="0"/>
              <a:t>Training error under estimates test error or actual model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2474207"/>
            <a:ext cx="7117498" cy="3103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16" y="5756549"/>
            <a:ext cx="49434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0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Load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model to disk</a:t>
            </a:r>
          </a:p>
          <a:p>
            <a:r>
              <a:rPr lang="en-US" dirty="0"/>
              <a:t>Use the saved model for inference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9331"/>
            <a:ext cx="9049794" cy="7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Clustering/Cluster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Unsupervised learning</a:t>
            </a:r>
          </a:p>
          <a:p>
            <a:r>
              <a:rPr lang="en-US" dirty="0"/>
              <a:t>No labels</a:t>
            </a:r>
          </a:p>
          <a:p>
            <a:r>
              <a:rPr lang="en-US" dirty="0"/>
              <a:t>Task of grouping a set of objects in such a way that objects in the same group (called a </a:t>
            </a:r>
            <a:r>
              <a:rPr lang="en-US" b="1" dirty="0"/>
              <a:t>cluster</a:t>
            </a:r>
            <a:r>
              <a:rPr lang="en-US" dirty="0"/>
              <a:t>) are more similar to each other than to those in other clusters</a:t>
            </a:r>
          </a:p>
          <a:p>
            <a:r>
              <a:rPr lang="en-US" altLang="en-US" dirty="0"/>
              <a:t>Clustering algorithms rely on a distance metric between data points</a:t>
            </a:r>
          </a:p>
          <a:p>
            <a:r>
              <a:rPr lang="en-US" altLang="en-US" dirty="0">
                <a:latin typeface="Calibri"/>
              </a:rPr>
              <a:t>Minimize inter-class similarity and maximize intra-class similarity</a:t>
            </a:r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MLlib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Bisecting k-means</a:t>
            </a:r>
          </a:p>
          <a:p>
            <a:r>
              <a:rPr lang="en-US" dirty="0"/>
              <a:t>Streaming k-means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4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</a:t>
            </a:r>
            <a:r>
              <a:rPr lang="en-US" altLang="en-US" i="1" dirty="0"/>
              <a:t>K</a:t>
            </a:r>
            <a:r>
              <a:rPr lang="en-US" altLang="en-US" dirty="0"/>
              <a:t>” stands for number of clusters, it is typically a user input to the algorithm; some criteria can be used to automatically estimate </a:t>
            </a:r>
            <a:r>
              <a:rPr lang="en-US" altLang="en-US" i="1" dirty="0"/>
              <a:t>K</a:t>
            </a:r>
          </a:p>
          <a:p>
            <a:r>
              <a:rPr lang="en-US" altLang="en-US" dirty="0"/>
              <a:t>iterative in nature</a:t>
            </a:r>
          </a:p>
          <a:p>
            <a:r>
              <a:rPr lang="en-US" altLang="en-US" dirty="0"/>
              <a:t>It converges, however only a local minimum is obtained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5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/>
              </a:rPr>
              <a:t>Partitioning: K-Means Clustering</a:t>
            </a:r>
            <a:endParaRPr lang="en-US" alt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93820" y="1748412"/>
            <a:ext cx="10483780" cy="49571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Calibri"/>
              </a:rPr>
              <a:t>Basic Idea </a:t>
            </a:r>
            <a:r>
              <a:rPr lang="en-US" altLang="en-US" dirty="0">
                <a:latin typeface="Calibri"/>
              </a:rPr>
              <a:t>(MacQueen’67)</a:t>
            </a:r>
            <a:r>
              <a:rPr lang="en-US" altLang="en-US" b="1" dirty="0">
                <a:latin typeface="Calibri"/>
              </a:rPr>
              <a:t>:</a:t>
            </a:r>
            <a:r>
              <a:rPr lang="en-US" altLang="en-US" dirty="0">
                <a:latin typeface="Calibri"/>
              </a:rPr>
              <a:t> </a:t>
            </a:r>
          </a:p>
          <a:p>
            <a:pPr lvl="1">
              <a:lnSpc>
                <a:spcPct val="80000"/>
              </a:lnSpc>
            </a:pPr>
            <a:r>
              <a:rPr lang="en-US" altLang="en-US" sz="1700" dirty="0">
                <a:latin typeface="Calibri"/>
              </a:rPr>
              <a:t>Partitioning (k cluster center means to represent k cluster and assigning objects to the closest cluster center) where k is given</a:t>
            </a:r>
            <a:r>
              <a:rPr lang="en-US" altLang="en-US" sz="2100" dirty="0">
                <a:latin typeface="Calibri"/>
              </a:rPr>
              <a:t> </a:t>
            </a:r>
            <a:endParaRPr lang="en-US" altLang="en-US" sz="1700" dirty="0">
              <a:latin typeface="Calibri"/>
            </a:endParaRPr>
          </a:p>
          <a:p>
            <a:pPr lvl="1">
              <a:lnSpc>
                <a:spcPct val="80000"/>
              </a:lnSpc>
            </a:pPr>
            <a:r>
              <a:rPr lang="en-US" altLang="en-US" sz="1700" dirty="0">
                <a:latin typeface="Calibri"/>
              </a:rPr>
              <a:t>Similarity measure using Euclidian distance</a:t>
            </a:r>
            <a:endParaRPr lang="en-US" altLang="en-US" sz="2900" dirty="0">
              <a:latin typeface="Calibri"/>
            </a:endParaRPr>
          </a:p>
          <a:p>
            <a:pPr>
              <a:lnSpc>
                <a:spcPct val="80000"/>
              </a:lnSpc>
            </a:pPr>
            <a:r>
              <a:rPr lang="en-US" altLang="en-US" b="1" dirty="0">
                <a:latin typeface="Calibri"/>
              </a:rPr>
              <a:t>Goal:</a:t>
            </a:r>
          </a:p>
          <a:p>
            <a:pPr lvl="1">
              <a:lnSpc>
                <a:spcPct val="80000"/>
              </a:lnSpc>
            </a:pPr>
            <a:r>
              <a:rPr lang="en-US" altLang="en-US" sz="2100" dirty="0">
                <a:latin typeface="Calibri"/>
              </a:rPr>
              <a:t> </a:t>
            </a:r>
            <a:r>
              <a:rPr lang="en-US" altLang="en-US" sz="1700" dirty="0">
                <a:latin typeface="Calibri"/>
              </a:rPr>
              <a:t>Minimize squared error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700" dirty="0">
              <a:latin typeface="Calibri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700" dirty="0">
                <a:latin typeface="Calibri"/>
              </a:rPr>
              <a:t>where C(X</a:t>
            </a:r>
            <a:r>
              <a:rPr lang="en-US" altLang="en-US" sz="1700" baseline="-25000" dirty="0">
                <a:latin typeface="Calibri"/>
              </a:rPr>
              <a:t>i</a:t>
            </a:r>
            <a:r>
              <a:rPr lang="en-US" altLang="en-US" sz="1700" dirty="0">
                <a:latin typeface="Calibri"/>
              </a:rPr>
              <a:t>) is the closest center to X</a:t>
            </a:r>
            <a:r>
              <a:rPr lang="en-US" altLang="en-US" sz="1700" baseline="-25000" dirty="0">
                <a:latin typeface="Calibri"/>
              </a:rPr>
              <a:t>i</a:t>
            </a:r>
            <a:r>
              <a:rPr lang="en-US" altLang="en-US" sz="1700" dirty="0">
                <a:latin typeface="Calibri"/>
              </a:rPr>
              <a:t> and d is the squared Euclidean distances between each element in the cluster and the closest center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latin typeface="Calibri"/>
              </a:rPr>
              <a:t>Algorithm:</a:t>
            </a:r>
          </a:p>
          <a:p>
            <a:pPr lvl="1">
              <a:lnSpc>
                <a:spcPct val="80000"/>
              </a:lnSpc>
            </a:pPr>
            <a:r>
              <a:rPr lang="en-US" altLang="en-US" sz="1700" dirty="0">
                <a:latin typeface="Calibri"/>
              </a:rPr>
              <a:t>Step 1: Select an initial partition of k clusters</a:t>
            </a:r>
          </a:p>
          <a:p>
            <a:pPr lvl="1">
              <a:lnSpc>
                <a:spcPct val="80000"/>
              </a:lnSpc>
            </a:pPr>
            <a:r>
              <a:rPr lang="en-US" altLang="en-US" sz="1700" dirty="0">
                <a:latin typeface="Calibri"/>
              </a:rPr>
              <a:t>Step 2: Assign each object to the cluster with the closest center</a:t>
            </a:r>
          </a:p>
          <a:p>
            <a:pPr lvl="1">
              <a:lnSpc>
                <a:spcPct val="80000"/>
              </a:lnSpc>
            </a:pPr>
            <a:r>
              <a:rPr lang="en-US" altLang="en-US" sz="1700" dirty="0">
                <a:latin typeface="Calibri"/>
              </a:rPr>
              <a:t>Step 3: Compute the new centers of the clusters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700" dirty="0">
              <a:latin typeface="Calibri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700" dirty="0">
              <a:latin typeface="Calibri"/>
            </a:endParaRPr>
          </a:p>
          <a:p>
            <a:pPr lvl="1">
              <a:lnSpc>
                <a:spcPct val="80000"/>
              </a:lnSpc>
            </a:pPr>
            <a:endParaRPr lang="en-US" altLang="en-US" sz="1700" dirty="0">
              <a:latin typeface="Georgia" panose="02040502050405020303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1700" dirty="0">
                <a:latin typeface="Calibri"/>
              </a:rPr>
              <a:t>Step 4: Repeat Step 2 and  until no object changes cluster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5410200"/>
            <a:ext cx="4038600" cy="420688"/>
          </a:xfrm>
          <a:noFill/>
        </p:spPr>
      </p:pic>
      <p:pic>
        <p:nvPicPr>
          <p:cNvPr id="18437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755900"/>
            <a:ext cx="4038600" cy="657225"/>
          </a:xfrm>
          <a:noFill/>
        </p:spPr>
      </p:pic>
    </p:spTree>
    <p:extLst>
      <p:ext uri="{BB962C8B-B14F-4D97-AF65-F5344CB8AC3E}">
        <p14:creationId xmlns:p14="http://schemas.microsoft.com/office/powerpoint/2010/main" val="412151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ChangeArrowheads="1"/>
          </p:cNvSpPr>
          <p:nvPr/>
        </p:nvSpPr>
        <p:spPr bwMode="auto">
          <a:xfrm>
            <a:off x="1981200" y="492125"/>
            <a:ext cx="78898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400" dirty="0">
                <a:latin typeface="Georgia" panose="02040502050405020303" pitchFamily="18" charset="0"/>
                <a:ea typeface="Gulim" panose="020B0600000101010101" pitchFamily="34" charset="-127"/>
              </a:rPr>
              <a:t>The </a:t>
            </a:r>
            <a:r>
              <a:rPr lang="en-US" altLang="ko-KR" sz="3400" i="1" dirty="0">
                <a:latin typeface="Georgia" panose="02040502050405020303" pitchFamily="18" charset="0"/>
                <a:ea typeface="Gulim" panose="020B0600000101010101" pitchFamily="34" charset="-127"/>
              </a:rPr>
              <a:t>K-Means</a:t>
            </a:r>
            <a:r>
              <a:rPr lang="en-US" altLang="ko-KR" sz="3400" dirty="0">
                <a:latin typeface="Georgia" panose="02040502050405020303" pitchFamily="18" charset="0"/>
                <a:ea typeface="Gulim" panose="020B0600000101010101" pitchFamily="34" charset="-127"/>
              </a:rPr>
              <a:t> Clustering Method</a:t>
            </a:r>
            <a:r>
              <a:rPr lang="en-US" altLang="ko-KR" sz="2500" b="1" dirty="0">
                <a:latin typeface="Georgia" panose="02040502050405020303" pitchFamily="18" charset="0"/>
                <a:ea typeface="Gulim" panose="020B0600000101010101" pitchFamily="34" charset="-127"/>
              </a:rPr>
              <a:t> </a:t>
            </a:r>
            <a:endParaRPr lang="en-US" altLang="ko-KR" sz="3000" dirty="0">
              <a:latin typeface="Georgia" panose="02040502050405020303" pitchFamily="18" charset="0"/>
              <a:ea typeface="Gulim" panose="020B0600000101010101" pitchFamily="34" charset="-127"/>
            </a:endParaRP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1981200" y="1371600"/>
            <a:ext cx="8153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ko-KR" sz="3200">
                <a:solidFill>
                  <a:srgbClr val="000000"/>
                </a:solidFill>
                <a:latin typeface="Georgia" panose="02040502050405020303" pitchFamily="18" charset="0"/>
                <a:ea typeface="Gulim" panose="020B0600000101010101" pitchFamily="34" charset="-127"/>
              </a:rPr>
              <a:t>Example</a:t>
            </a:r>
          </a:p>
        </p:txBody>
      </p:sp>
      <p:grpSp>
        <p:nvGrpSpPr>
          <p:cNvPr id="20484" name="Group 6"/>
          <p:cNvGrpSpPr>
            <a:grpSpLocks/>
          </p:cNvGrpSpPr>
          <p:nvPr/>
        </p:nvGrpSpPr>
        <p:grpSpPr bwMode="auto">
          <a:xfrm>
            <a:off x="4724400" y="1981200"/>
            <a:ext cx="2286000" cy="2057400"/>
            <a:chOff x="528" y="240"/>
            <a:chExt cx="2142" cy="1872"/>
          </a:xfrm>
        </p:grpSpPr>
        <p:graphicFrame>
          <p:nvGraphicFramePr>
            <p:cNvPr id="20671" name="Object 7"/>
            <p:cNvGraphicFramePr>
              <a:graphicFrameLocks noChangeAspect="1"/>
            </p:cNvGraphicFramePr>
            <p:nvPr/>
          </p:nvGraphicFramePr>
          <p:xfrm>
            <a:off x="528" y="240"/>
            <a:ext cx="2142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Worksheet" r:id="rId4" imgW="3400654" imgH="2915107" progId="Excel.Sheet.8">
                    <p:embed/>
                  </p:oleObj>
                </mc:Choice>
                <mc:Fallback>
                  <p:oleObj name="Worksheet" r:id="rId4" imgW="3400654" imgH="2915107" progId="Excel.Sheet.8">
                    <p:embed/>
                    <p:pic>
                      <p:nvPicPr>
                        <p:cNvPr id="2067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40"/>
                          <a:ext cx="2142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72" name="Freeform 8"/>
            <p:cNvSpPr>
              <a:spLocks/>
            </p:cNvSpPr>
            <p:nvPr/>
          </p:nvSpPr>
          <p:spPr bwMode="auto">
            <a:xfrm>
              <a:off x="1008" y="1019"/>
              <a:ext cx="173" cy="336"/>
            </a:xfrm>
            <a:custGeom>
              <a:avLst/>
              <a:gdLst>
                <a:gd name="T0" fmla="*/ 105 w 852"/>
                <a:gd name="T1" fmla="*/ 75 h 1260"/>
                <a:gd name="T2" fmla="*/ 80 w 852"/>
                <a:gd name="T3" fmla="*/ 10 h 1260"/>
                <a:gd name="T4" fmla="*/ 48 w 852"/>
                <a:gd name="T5" fmla="*/ 6 h 1260"/>
                <a:gd name="T6" fmla="*/ 27 w 852"/>
                <a:gd name="T7" fmla="*/ 19 h 1260"/>
                <a:gd name="T8" fmla="*/ 0 w 852"/>
                <a:gd name="T9" fmla="*/ 98 h 1260"/>
                <a:gd name="T10" fmla="*/ 9 w 852"/>
                <a:gd name="T11" fmla="*/ 183 h 1260"/>
                <a:gd name="T12" fmla="*/ 74 w 852"/>
                <a:gd name="T13" fmla="*/ 298 h 1260"/>
                <a:gd name="T14" fmla="*/ 87 w 852"/>
                <a:gd name="T15" fmla="*/ 304 h 1260"/>
                <a:gd name="T16" fmla="*/ 92 w 852"/>
                <a:gd name="T17" fmla="*/ 308 h 1260"/>
                <a:gd name="T18" fmla="*/ 107 w 852"/>
                <a:gd name="T19" fmla="*/ 314 h 1260"/>
                <a:gd name="T20" fmla="*/ 126 w 852"/>
                <a:gd name="T21" fmla="*/ 327 h 1260"/>
                <a:gd name="T22" fmla="*/ 161 w 852"/>
                <a:gd name="T23" fmla="*/ 331 h 1260"/>
                <a:gd name="T24" fmla="*/ 159 w 852"/>
                <a:gd name="T25" fmla="*/ 272 h 1260"/>
                <a:gd name="T26" fmla="*/ 152 w 852"/>
                <a:gd name="T27" fmla="*/ 254 h 1260"/>
                <a:gd name="T28" fmla="*/ 140 w 852"/>
                <a:gd name="T29" fmla="*/ 229 h 1260"/>
                <a:gd name="T30" fmla="*/ 126 w 852"/>
                <a:gd name="T31" fmla="*/ 203 h 1260"/>
                <a:gd name="T32" fmla="*/ 123 w 852"/>
                <a:gd name="T33" fmla="*/ 195 h 1260"/>
                <a:gd name="T34" fmla="*/ 120 w 852"/>
                <a:gd name="T35" fmla="*/ 189 h 1260"/>
                <a:gd name="T36" fmla="*/ 113 w 852"/>
                <a:gd name="T37" fmla="*/ 171 h 1260"/>
                <a:gd name="T38" fmla="*/ 110 w 852"/>
                <a:gd name="T39" fmla="*/ 166 h 1260"/>
                <a:gd name="T40" fmla="*/ 105 w 852"/>
                <a:gd name="T41" fmla="*/ 75 h 12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2"/>
                <a:gd name="T64" fmla="*/ 0 h 1260"/>
                <a:gd name="T65" fmla="*/ 852 w 852"/>
                <a:gd name="T66" fmla="*/ 1260 h 126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673" name="Freeform 9"/>
            <p:cNvSpPr>
              <a:spLocks/>
            </p:cNvSpPr>
            <p:nvPr/>
          </p:nvSpPr>
          <p:spPr bwMode="auto">
            <a:xfrm>
              <a:off x="1587" y="1036"/>
              <a:ext cx="173" cy="336"/>
            </a:xfrm>
            <a:custGeom>
              <a:avLst/>
              <a:gdLst>
                <a:gd name="T0" fmla="*/ 41 w 768"/>
                <a:gd name="T1" fmla="*/ 36 h 630"/>
                <a:gd name="T2" fmla="*/ 16 w 768"/>
                <a:gd name="T3" fmla="*/ 39 h 630"/>
                <a:gd name="T4" fmla="*/ 1 w 768"/>
                <a:gd name="T5" fmla="*/ 91 h 630"/>
                <a:gd name="T6" fmla="*/ 3 w 768"/>
                <a:gd name="T7" fmla="*/ 166 h 630"/>
                <a:gd name="T8" fmla="*/ 13 w 768"/>
                <a:gd name="T9" fmla="*/ 190 h 630"/>
                <a:gd name="T10" fmla="*/ 25 w 768"/>
                <a:gd name="T11" fmla="*/ 221 h 630"/>
                <a:gd name="T12" fmla="*/ 53 w 768"/>
                <a:gd name="T13" fmla="*/ 292 h 630"/>
                <a:gd name="T14" fmla="*/ 58 w 768"/>
                <a:gd name="T15" fmla="*/ 304 h 630"/>
                <a:gd name="T16" fmla="*/ 75 w 768"/>
                <a:gd name="T17" fmla="*/ 316 h 630"/>
                <a:gd name="T18" fmla="*/ 101 w 768"/>
                <a:gd name="T19" fmla="*/ 336 h 630"/>
                <a:gd name="T20" fmla="*/ 135 w 768"/>
                <a:gd name="T21" fmla="*/ 324 h 630"/>
                <a:gd name="T22" fmla="*/ 148 w 768"/>
                <a:gd name="T23" fmla="*/ 312 h 630"/>
                <a:gd name="T24" fmla="*/ 155 w 768"/>
                <a:gd name="T25" fmla="*/ 284 h 630"/>
                <a:gd name="T26" fmla="*/ 162 w 768"/>
                <a:gd name="T27" fmla="*/ 253 h 630"/>
                <a:gd name="T28" fmla="*/ 163 w 768"/>
                <a:gd name="T29" fmla="*/ 233 h 630"/>
                <a:gd name="T30" fmla="*/ 166 w 768"/>
                <a:gd name="T31" fmla="*/ 221 h 630"/>
                <a:gd name="T32" fmla="*/ 173 w 768"/>
                <a:gd name="T33" fmla="*/ 158 h 630"/>
                <a:gd name="T34" fmla="*/ 171 w 768"/>
                <a:gd name="T35" fmla="*/ 95 h 630"/>
                <a:gd name="T36" fmla="*/ 163 w 768"/>
                <a:gd name="T37" fmla="*/ 59 h 630"/>
                <a:gd name="T38" fmla="*/ 105 w 768"/>
                <a:gd name="T39" fmla="*/ 0 h 630"/>
                <a:gd name="T40" fmla="*/ 46 w 768"/>
                <a:gd name="T41" fmla="*/ 16 h 630"/>
                <a:gd name="T42" fmla="*/ 41 w 768"/>
                <a:gd name="T43" fmla="*/ 36 h 6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68"/>
                <a:gd name="T67" fmla="*/ 0 h 630"/>
                <a:gd name="T68" fmla="*/ 768 w 768"/>
                <a:gd name="T69" fmla="*/ 630 h 6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485" name="Group 10"/>
          <p:cNvGrpSpPr>
            <a:grpSpLocks/>
          </p:cNvGrpSpPr>
          <p:nvPr/>
        </p:nvGrpSpPr>
        <p:grpSpPr bwMode="auto">
          <a:xfrm>
            <a:off x="8102600" y="2008188"/>
            <a:ext cx="2222500" cy="1990725"/>
            <a:chOff x="4144" y="1265"/>
            <a:chExt cx="1400" cy="1254"/>
          </a:xfrm>
        </p:grpSpPr>
        <p:sp>
          <p:nvSpPr>
            <p:cNvPr id="20587" name="Rectangle 11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588" name="Rectangle 12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589" name="Line 13"/>
            <p:cNvSpPr>
              <a:spLocks noChangeShapeType="1"/>
            </p:cNvSpPr>
            <p:nvPr/>
          </p:nvSpPr>
          <p:spPr bwMode="auto">
            <a:xfrm>
              <a:off x="4278" y="226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0" name="Line 14"/>
            <p:cNvSpPr>
              <a:spLocks noChangeShapeType="1"/>
            </p:cNvSpPr>
            <p:nvPr/>
          </p:nvSpPr>
          <p:spPr bwMode="auto">
            <a:xfrm>
              <a:off x="4278" y="2163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1" name="Line 15"/>
            <p:cNvSpPr>
              <a:spLocks noChangeShapeType="1"/>
            </p:cNvSpPr>
            <p:nvPr/>
          </p:nvSpPr>
          <p:spPr bwMode="auto">
            <a:xfrm>
              <a:off x="4278" y="2061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2" name="Line 16"/>
            <p:cNvSpPr>
              <a:spLocks noChangeShapeType="1"/>
            </p:cNvSpPr>
            <p:nvPr/>
          </p:nvSpPr>
          <p:spPr bwMode="auto">
            <a:xfrm>
              <a:off x="4278" y="19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3" name="Line 17"/>
            <p:cNvSpPr>
              <a:spLocks noChangeShapeType="1"/>
            </p:cNvSpPr>
            <p:nvPr/>
          </p:nvSpPr>
          <p:spPr bwMode="auto">
            <a:xfrm>
              <a:off x="4278" y="1858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4" name="Line 18"/>
            <p:cNvSpPr>
              <a:spLocks noChangeShapeType="1"/>
            </p:cNvSpPr>
            <p:nvPr/>
          </p:nvSpPr>
          <p:spPr bwMode="auto">
            <a:xfrm>
              <a:off x="4278" y="17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5" name="Line 19"/>
            <p:cNvSpPr>
              <a:spLocks noChangeShapeType="1"/>
            </p:cNvSpPr>
            <p:nvPr/>
          </p:nvSpPr>
          <p:spPr bwMode="auto">
            <a:xfrm>
              <a:off x="4278" y="1659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6" name="Line 20"/>
            <p:cNvSpPr>
              <a:spLocks noChangeShapeType="1"/>
            </p:cNvSpPr>
            <p:nvPr/>
          </p:nvSpPr>
          <p:spPr bwMode="auto">
            <a:xfrm>
              <a:off x="4278" y="1557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7" name="Line 21"/>
            <p:cNvSpPr>
              <a:spLocks noChangeShapeType="1"/>
            </p:cNvSpPr>
            <p:nvPr/>
          </p:nvSpPr>
          <p:spPr bwMode="auto">
            <a:xfrm>
              <a:off x="4278" y="145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8" name="Line 22"/>
            <p:cNvSpPr>
              <a:spLocks noChangeShapeType="1"/>
            </p:cNvSpPr>
            <p:nvPr/>
          </p:nvSpPr>
          <p:spPr bwMode="auto">
            <a:xfrm>
              <a:off x="4278" y="135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99" name="Line 23"/>
            <p:cNvSpPr>
              <a:spLocks noChangeShapeType="1"/>
            </p:cNvSpPr>
            <p:nvPr/>
          </p:nvSpPr>
          <p:spPr bwMode="auto">
            <a:xfrm>
              <a:off x="439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0" name="Line 24"/>
            <p:cNvSpPr>
              <a:spLocks noChangeShapeType="1"/>
            </p:cNvSpPr>
            <p:nvPr/>
          </p:nvSpPr>
          <p:spPr bwMode="auto">
            <a:xfrm>
              <a:off x="4516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1" name="Line 25"/>
            <p:cNvSpPr>
              <a:spLocks noChangeShapeType="1"/>
            </p:cNvSpPr>
            <p:nvPr/>
          </p:nvSpPr>
          <p:spPr bwMode="auto">
            <a:xfrm>
              <a:off x="463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2" name="Line 26"/>
            <p:cNvSpPr>
              <a:spLocks noChangeShapeType="1"/>
            </p:cNvSpPr>
            <p:nvPr/>
          </p:nvSpPr>
          <p:spPr bwMode="auto">
            <a:xfrm>
              <a:off x="475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3" name="Line 27"/>
            <p:cNvSpPr>
              <a:spLocks noChangeShapeType="1"/>
            </p:cNvSpPr>
            <p:nvPr/>
          </p:nvSpPr>
          <p:spPr bwMode="auto">
            <a:xfrm>
              <a:off x="488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4" name="Line 28"/>
            <p:cNvSpPr>
              <a:spLocks noChangeShapeType="1"/>
            </p:cNvSpPr>
            <p:nvPr/>
          </p:nvSpPr>
          <p:spPr bwMode="auto">
            <a:xfrm>
              <a:off x="499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5" name="Line 29"/>
            <p:cNvSpPr>
              <a:spLocks noChangeShapeType="1"/>
            </p:cNvSpPr>
            <p:nvPr/>
          </p:nvSpPr>
          <p:spPr bwMode="auto">
            <a:xfrm>
              <a:off x="511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6" name="Line 30"/>
            <p:cNvSpPr>
              <a:spLocks noChangeShapeType="1"/>
            </p:cNvSpPr>
            <p:nvPr/>
          </p:nvSpPr>
          <p:spPr bwMode="auto">
            <a:xfrm>
              <a:off x="524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7" name="Line 31"/>
            <p:cNvSpPr>
              <a:spLocks noChangeShapeType="1"/>
            </p:cNvSpPr>
            <p:nvPr/>
          </p:nvSpPr>
          <p:spPr bwMode="auto">
            <a:xfrm>
              <a:off x="535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8" name="Line 32"/>
            <p:cNvSpPr>
              <a:spLocks noChangeShapeType="1"/>
            </p:cNvSpPr>
            <p:nvPr/>
          </p:nvSpPr>
          <p:spPr bwMode="auto">
            <a:xfrm>
              <a:off x="547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09" name="Rectangle 33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610" name="Line 34"/>
            <p:cNvSpPr>
              <a:spLocks noChangeShapeType="1"/>
            </p:cNvSpPr>
            <p:nvPr/>
          </p:nvSpPr>
          <p:spPr bwMode="auto">
            <a:xfrm>
              <a:off x="427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1" name="Line 35"/>
            <p:cNvSpPr>
              <a:spLocks noChangeShapeType="1"/>
            </p:cNvSpPr>
            <p:nvPr/>
          </p:nvSpPr>
          <p:spPr bwMode="auto">
            <a:xfrm>
              <a:off x="4266" y="236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2" name="Line 36"/>
            <p:cNvSpPr>
              <a:spLocks noChangeShapeType="1"/>
            </p:cNvSpPr>
            <p:nvPr/>
          </p:nvSpPr>
          <p:spPr bwMode="auto">
            <a:xfrm>
              <a:off x="4266" y="22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3" name="Line 37"/>
            <p:cNvSpPr>
              <a:spLocks noChangeShapeType="1"/>
            </p:cNvSpPr>
            <p:nvPr/>
          </p:nvSpPr>
          <p:spPr bwMode="auto">
            <a:xfrm>
              <a:off x="4266" y="21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4" name="Line 38"/>
            <p:cNvSpPr>
              <a:spLocks noChangeShapeType="1"/>
            </p:cNvSpPr>
            <p:nvPr/>
          </p:nvSpPr>
          <p:spPr bwMode="auto">
            <a:xfrm>
              <a:off x="4266" y="206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5" name="Line 39"/>
            <p:cNvSpPr>
              <a:spLocks noChangeShapeType="1"/>
            </p:cNvSpPr>
            <p:nvPr/>
          </p:nvSpPr>
          <p:spPr bwMode="auto">
            <a:xfrm>
              <a:off x="4266" y="19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6" name="Line 40"/>
            <p:cNvSpPr>
              <a:spLocks noChangeShapeType="1"/>
            </p:cNvSpPr>
            <p:nvPr/>
          </p:nvSpPr>
          <p:spPr bwMode="auto">
            <a:xfrm>
              <a:off x="4266" y="18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7" name="Line 41"/>
            <p:cNvSpPr>
              <a:spLocks noChangeShapeType="1"/>
            </p:cNvSpPr>
            <p:nvPr/>
          </p:nvSpPr>
          <p:spPr bwMode="auto">
            <a:xfrm>
              <a:off x="4266" y="17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8" name="Line 42"/>
            <p:cNvSpPr>
              <a:spLocks noChangeShapeType="1"/>
            </p:cNvSpPr>
            <p:nvPr/>
          </p:nvSpPr>
          <p:spPr bwMode="auto">
            <a:xfrm>
              <a:off x="4266" y="165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19" name="Line 43"/>
            <p:cNvSpPr>
              <a:spLocks noChangeShapeType="1"/>
            </p:cNvSpPr>
            <p:nvPr/>
          </p:nvSpPr>
          <p:spPr bwMode="auto">
            <a:xfrm>
              <a:off x="4266" y="155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0" name="Line 44"/>
            <p:cNvSpPr>
              <a:spLocks noChangeShapeType="1"/>
            </p:cNvSpPr>
            <p:nvPr/>
          </p:nvSpPr>
          <p:spPr bwMode="auto">
            <a:xfrm>
              <a:off x="4266" y="145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1" name="Line 45"/>
            <p:cNvSpPr>
              <a:spLocks noChangeShapeType="1"/>
            </p:cNvSpPr>
            <p:nvPr/>
          </p:nvSpPr>
          <p:spPr bwMode="auto">
            <a:xfrm>
              <a:off x="4266" y="135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2" name="Line 46"/>
            <p:cNvSpPr>
              <a:spLocks noChangeShapeType="1"/>
            </p:cNvSpPr>
            <p:nvPr/>
          </p:nvSpPr>
          <p:spPr bwMode="auto">
            <a:xfrm>
              <a:off x="4278" y="236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3" name="Line 47"/>
            <p:cNvSpPr>
              <a:spLocks noChangeShapeType="1"/>
            </p:cNvSpPr>
            <p:nvPr/>
          </p:nvSpPr>
          <p:spPr bwMode="auto">
            <a:xfrm flipV="1">
              <a:off x="427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4" name="Line 48"/>
            <p:cNvSpPr>
              <a:spLocks noChangeShapeType="1"/>
            </p:cNvSpPr>
            <p:nvPr/>
          </p:nvSpPr>
          <p:spPr bwMode="auto">
            <a:xfrm flipV="1">
              <a:off x="439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5" name="Line 49"/>
            <p:cNvSpPr>
              <a:spLocks noChangeShapeType="1"/>
            </p:cNvSpPr>
            <p:nvPr/>
          </p:nvSpPr>
          <p:spPr bwMode="auto">
            <a:xfrm flipV="1">
              <a:off x="4516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6" name="Line 50"/>
            <p:cNvSpPr>
              <a:spLocks noChangeShapeType="1"/>
            </p:cNvSpPr>
            <p:nvPr/>
          </p:nvSpPr>
          <p:spPr bwMode="auto">
            <a:xfrm flipV="1">
              <a:off x="463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7" name="Line 51"/>
            <p:cNvSpPr>
              <a:spLocks noChangeShapeType="1"/>
            </p:cNvSpPr>
            <p:nvPr/>
          </p:nvSpPr>
          <p:spPr bwMode="auto">
            <a:xfrm flipV="1">
              <a:off x="475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8" name="Line 52"/>
            <p:cNvSpPr>
              <a:spLocks noChangeShapeType="1"/>
            </p:cNvSpPr>
            <p:nvPr/>
          </p:nvSpPr>
          <p:spPr bwMode="auto">
            <a:xfrm flipV="1">
              <a:off x="488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29" name="Line 53"/>
            <p:cNvSpPr>
              <a:spLocks noChangeShapeType="1"/>
            </p:cNvSpPr>
            <p:nvPr/>
          </p:nvSpPr>
          <p:spPr bwMode="auto">
            <a:xfrm flipV="1">
              <a:off x="499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0" name="Line 54"/>
            <p:cNvSpPr>
              <a:spLocks noChangeShapeType="1"/>
            </p:cNvSpPr>
            <p:nvPr/>
          </p:nvSpPr>
          <p:spPr bwMode="auto">
            <a:xfrm flipV="1">
              <a:off x="511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1" name="Line 55"/>
            <p:cNvSpPr>
              <a:spLocks noChangeShapeType="1"/>
            </p:cNvSpPr>
            <p:nvPr/>
          </p:nvSpPr>
          <p:spPr bwMode="auto">
            <a:xfrm flipV="1">
              <a:off x="524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2" name="Line 56"/>
            <p:cNvSpPr>
              <a:spLocks noChangeShapeType="1"/>
            </p:cNvSpPr>
            <p:nvPr/>
          </p:nvSpPr>
          <p:spPr bwMode="auto">
            <a:xfrm flipV="1">
              <a:off x="535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3" name="Line 57"/>
            <p:cNvSpPr>
              <a:spLocks noChangeShapeType="1"/>
            </p:cNvSpPr>
            <p:nvPr/>
          </p:nvSpPr>
          <p:spPr bwMode="auto">
            <a:xfrm flipV="1">
              <a:off x="547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34" name="Freeform 58"/>
            <p:cNvSpPr>
              <a:spLocks/>
            </p:cNvSpPr>
            <p:nvPr/>
          </p:nvSpPr>
          <p:spPr bwMode="auto">
            <a:xfrm>
              <a:off x="4609" y="1930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30 h 59"/>
                <a:gd name="T4" fmla="*/ 29 w 57"/>
                <a:gd name="T5" fmla="*/ 59 h 59"/>
                <a:gd name="T6" fmla="*/ 0 w 57"/>
                <a:gd name="T7" fmla="*/ 30 h 59"/>
                <a:gd name="T8" fmla="*/ 29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9" y="0"/>
                  </a:moveTo>
                  <a:lnTo>
                    <a:pt x="57" y="30"/>
                  </a:lnTo>
                  <a:lnTo>
                    <a:pt x="29" y="59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5" name="Freeform 59"/>
            <p:cNvSpPr>
              <a:spLocks/>
            </p:cNvSpPr>
            <p:nvPr/>
          </p:nvSpPr>
          <p:spPr bwMode="auto">
            <a:xfrm>
              <a:off x="4609" y="1731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6" name="Freeform 60"/>
            <p:cNvSpPr>
              <a:spLocks/>
            </p:cNvSpPr>
            <p:nvPr/>
          </p:nvSpPr>
          <p:spPr bwMode="auto">
            <a:xfrm>
              <a:off x="5091" y="2032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29 h 59"/>
                <a:gd name="T4" fmla="*/ 28 w 56"/>
                <a:gd name="T5" fmla="*/ 59 h 59"/>
                <a:gd name="T6" fmla="*/ 0 w 56"/>
                <a:gd name="T7" fmla="*/ 29 h 59"/>
                <a:gd name="T8" fmla="*/ 28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28" y="0"/>
                  </a:moveTo>
                  <a:lnTo>
                    <a:pt x="56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7" name="Freeform 61"/>
            <p:cNvSpPr>
              <a:spLocks/>
            </p:cNvSpPr>
            <p:nvPr/>
          </p:nvSpPr>
          <p:spPr bwMode="auto">
            <a:xfrm>
              <a:off x="4731" y="1629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8" name="Freeform 62"/>
            <p:cNvSpPr>
              <a:spLocks/>
            </p:cNvSpPr>
            <p:nvPr/>
          </p:nvSpPr>
          <p:spPr bwMode="auto">
            <a:xfrm>
              <a:off x="4609" y="1528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9" name="Freeform 63"/>
            <p:cNvSpPr>
              <a:spLocks/>
            </p:cNvSpPr>
            <p:nvPr/>
          </p:nvSpPr>
          <p:spPr bwMode="auto">
            <a:xfrm>
              <a:off x="521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60"/>
                <a:gd name="T17" fmla="*/ 57 w 57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0" name="Freeform 64"/>
            <p:cNvSpPr>
              <a:spLocks/>
            </p:cNvSpPr>
            <p:nvPr/>
          </p:nvSpPr>
          <p:spPr bwMode="auto">
            <a:xfrm>
              <a:off x="4731" y="1832"/>
              <a:ext cx="56" cy="60"/>
            </a:xfrm>
            <a:custGeom>
              <a:avLst/>
              <a:gdLst>
                <a:gd name="T0" fmla="*/ 28 w 56"/>
                <a:gd name="T1" fmla="*/ 0 h 60"/>
                <a:gd name="T2" fmla="*/ 56 w 56"/>
                <a:gd name="T3" fmla="*/ 30 h 60"/>
                <a:gd name="T4" fmla="*/ 28 w 56"/>
                <a:gd name="T5" fmla="*/ 60 h 60"/>
                <a:gd name="T6" fmla="*/ 0 w 56"/>
                <a:gd name="T7" fmla="*/ 30 h 60"/>
                <a:gd name="T8" fmla="*/ 28 w 5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60"/>
                <a:gd name="T17" fmla="*/ 56 w 56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60">
                  <a:moveTo>
                    <a:pt x="28" y="0"/>
                  </a:moveTo>
                  <a:lnTo>
                    <a:pt x="56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1" name="Freeform 65"/>
            <p:cNvSpPr>
              <a:spLocks/>
            </p:cNvSpPr>
            <p:nvPr/>
          </p:nvSpPr>
          <p:spPr bwMode="auto">
            <a:xfrm>
              <a:off x="4852" y="2235"/>
              <a:ext cx="57" cy="59"/>
            </a:xfrm>
            <a:custGeom>
              <a:avLst/>
              <a:gdLst>
                <a:gd name="T0" fmla="*/ 28 w 57"/>
                <a:gd name="T1" fmla="*/ 0 h 59"/>
                <a:gd name="T2" fmla="*/ 57 w 57"/>
                <a:gd name="T3" fmla="*/ 29 h 59"/>
                <a:gd name="T4" fmla="*/ 28 w 57"/>
                <a:gd name="T5" fmla="*/ 59 h 59"/>
                <a:gd name="T6" fmla="*/ 0 w 57"/>
                <a:gd name="T7" fmla="*/ 29 h 59"/>
                <a:gd name="T8" fmla="*/ 28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8" y="0"/>
                  </a:moveTo>
                  <a:lnTo>
                    <a:pt x="57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2" name="Freeform 66"/>
            <p:cNvSpPr>
              <a:spLocks/>
            </p:cNvSpPr>
            <p:nvPr/>
          </p:nvSpPr>
          <p:spPr bwMode="auto">
            <a:xfrm>
              <a:off x="5091" y="1930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3" name="Freeform 67"/>
            <p:cNvSpPr>
              <a:spLocks/>
            </p:cNvSpPr>
            <p:nvPr/>
          </p:nvSpPr>
          <p:spPr bwMode="auto">
            <a:xfrm>
              <a:off x="485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60"/>
                <a:gd name="T17" fmla="*/ 57 w 57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4" name="Oval 68"/>
            <p:cNvSpPr>
              <a:spLocks noChangeArrowheads="1"/>
            </p:cNvSpPr>
            <p:nvPr/>
          </p:nvSpPr>
          <p:spPr bwMode="auto"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645" name="Oval 69"/>
            <p:cNvSpPr>
              <a:spLocks noChangeArrowheads="1"/>
            </p:cNvSpPr>
            <p:nvPr/>
          </p:nvSpPr>
          <p:spPr bwMode="auto"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646" name="Rectangle 70"/>
            <p:cNvSpPr>
              <a:spLocks noChangeArrowheads="1"/>
            </p:cNvSpPr>
            <p:nvPr/>
          </p:nvSpPr>
          <p:spPr bwMode="auto">
            <a:xfrm>
              <a:off x="4221" y="2336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47" name="Rectangle 71"/>
            <p:cNvSpPr>
              <a:spLocks noChangeArrowheads="1"/>
            </p:cNvSpPr>
            <p:nvPr/>
          </p:nvSpPr>
          <p:spPr bwMode="auto">
            <a:xfrm>
              <a:off x="4221" y="2235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48" name="Rectangle 72"/>
            <p:cNvSpPr>
              <a:spLocks noChangeArrowheads="1"/>
            </p:cNvSpPr>
            <p:nvPr/>
          </p:nvSpPr>
          <p:spPr bwMode="auto">
            <a:xfrm>
              <a:off x="4221" y="2133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49" name="Rectangle 73"/>
            <p:cNvSpPr>
              <a:spLocks noChangeArrowheads="1"/>
            </p:cNvSpPr>
            <p:nvPr/>
          </p:nvSpPr>
          <p:spPr bwMode="auto">
            <a:xfrm>
              <a:off x="4221" y="2032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0" name="Rectangle 74"/>
            <p:cNvSpPr>
              <a:spLocks noChangeArrowheads="1"/>
            </p:cNvSpPr>
            <p:nvPr/>
          </p:nvSpPr>
          <p:spPr bwMode="auto">
            <a:xfrm>
              <a:off x="4221" y="1930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1" name="Rectangle 75"/>
            <p:cNvSpPr>
              <a:spLocks noChangeArrowheads="1"/>
            </p:cNvSpPr>
            <p:nvPr/>
          </p:nvSpPr>
          <p:spPr bwMode="auto">
            <a:xfrm>
              <a:off x="4221" y="1828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2" name="Rectangle 76"/>
            <p:cNvSpPr>
              <a:spLocks noChangeArrowheads="1"/>
            </p:cNvSpPr>
            <p:nvPr/>
          </p:nvSpPr>
          <p:spPr bwMode="auto">
            <a:xfrm>
              <a:off x="4221" y="1731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3" name="Rectangle 77"/>
            <p:cNvSpPr>
              <a:spLocks noChangeArrowheads="1"/>
            </p:cNvSpPr>
            <p:nvPr/>
          </p:nvSpPr>
          <p:spPr bwMode="auto">
            <a:xfrm>
              <a:off x="4221" y="1629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4" name="Rectangle 78"/>
            <p:cNvSpPr>
              <a:spLocks noChangeArrowheads="1"/>
            </p:cNvSpPr>
            <p:nvPr/>
          </p:nvSpPr>
          <p:spPr bwMode="auto">
            <a:xfrm>
              <a:off x="4221" y="1528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5" name="Rectangle 79"/>
            <p:cNvSpPr>
              <a:spLocks noChangeArrowheads="1"/>
            </p:cNvSpPr>
            <p:nvPr/>
          </p:nvSpPr>
          <p:spPr bwMode="auto">
            <a:xfrm>
              <a:off x="4221" y="1426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6" name="Rectangle 80"/>
            <p:cNvSpPr>
              <a:spLocks noChangeArrowheads="1"/>
            </p:cNvSpPr>
            <p:nvPr/>
          </p:nvSpPr>
          <p:spPr bwMode="auto">
            <a:xfrm>
              <a:off x="4197" y="1324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7" name="Rectangle 81"/>
            <p:cNvSpPr>
              <a:spLocks noChangeArrowheads="1"/>
            </p:cNvSpPr>
            <p:nvPr/>
          </p:nvSpPr>
          <p:spPr bwMode="auto">
            <a:xfrm>
              <a:off x="4266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8" name="Rectangle 82"/>
            <p:cNvSpPr>
              <a:spLocks noChangeArrowheads="1"/>
            </p:cNvSpPr>
            <p:nvPr/>
          </p:nvSpPr>
          <p:spPr bwMode="auto">
            <a:xfrm>
              <a:off x="4387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59" name="Rectangle 83"/>
            <p:cNvSpPr>
              <a:spLocks noChangeArrowheads="1"/>
            </p:cNvSpPr>
            <p:nvPr/>
          </p:nvSpPr>
          <p:spPr bwMode="auto">
            <a:xfrm>
              <a:off x="4504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0" name="Rectangle 84"/>
            <p:cNvSpPr>
              <a:spLocks noChangeArrowheads="1"/>
            </p:cNvSpPr>
            <p:nvPr/>
          </p:nvSpPr>
          <p:spPr bwMode="auto">
            <a:xfrm>
              <a:off x="4626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1" name="Rectangle 85"/>
            <p:cNvSpPr>
              <a:spLocks noChangeArrowheads="1"/>
            </p:cNvSpPr>
            <p:nvPr/>
          </p:nvSpPr>
          <p:spPr bwMode="auto">
            <a:xfrm>
              <a:off x="4747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2" name="Rectangle 86"/>
            <p:cNvSpPr>
              <a:spLocks noChangeArrowheads="1"/>
            </p:cNvSpPr>
            <p:nvPr/>
          </p:nvSpPr>
          <p:spPr bwMode="auto">
            <a:xfrm>
              <a:off x="4868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3" name="Rectangle 87"/>
            <p:cNvSpPr>
              <a:spLocks noChangeArrowheads="1"/>
            </p:cNvSpPr>
            <p:nvPr/>
          </p:nvSpPr>
          <p:spPr bwMode="auto">
            <a:xfrm>
              <a:off x="4986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4" name="Rectangle 88"/>
            <p:cNvSpPr>
              <a:spLocks noChangeArrowheads="1"/>
            </p:cNvSpPr>
            <p:nvPr/>
          </p:nvSpPr>
          <p:spPr bwMode="auto">
            <a:xfrm>
              <a:off x="5107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5" name="Rectangle 89"/>
            <p:cNvSpPr>
              <a:spLocks noChangeArrowheads="1"/>
            </p:cNvSpPr>
            <p:nvPr/>
          </p:nvSpPr>
          <p:spPr bwMode="auto">
            <a:xfrm>
              <a:off x="5228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6" name="Rectangle 90"/>
            <p:cNvSpPr>
              <a:spLocks noChangeArrowheads="1"/>
            </p:cNvSpPr>
            <p:nvPr/>
          </p:nvSpPr>
          <p:spPr bwMode="auto">
            <a:xfrm>
              <a:off x="5346" y="2404"/>
              <a:ext cx="27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7" name="Rectangle 91"/>
            <p:cNvSpPr>
              <a:spLocks noChangeArrowheads="1"/>
            </p:cNvSpPr>
            <p:nvPr/>
          </p:nvSpPr>
          <p:spPr bwMode="auto">
            <a:xfrm>
              <a:off x="5455" y="2404"/>
              <a:ext cx="5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20668" name="Rectangle 92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669" name="Freeform 93"/>
            <p:cNvSpPr>
              <a:spLocks/>
            </p:cNvSpPr>
            <p:nvPr/>
          </p:nvSpPr>
          <p:spPr bwMode="auto">
            <a:xfrm>
              <a:off x="4426" y="1767"/>
              <a:ext cx="116" cy="233"/>
            </a:xfrm>
            <a:custGeom>
              <a:avLst/>
              <a:gdLst>
                <a:gd name="T0" fmla="*/ 71 w 852"/>
                <a:gd name="T1" fmla="*/ 52 h 1260"/>
                <a:gd name="T2" fmla="*/ 53 w 852"/>
                <a:gd name="T3" fmla="*/ 7 h 1260"/>
                <a:gd name="T4" fmla="*/ 32 w 852"/>
                <a:gd name="T5" fmla="*/ 4 h 1260"/>
                <a:gd name="T6" fmla="*/ 18 w 852"/>
                <a:gd name="T7" fmla="*/ 13 h 1260"/>
                <a:gd name="T8" fmla="*/ 0 w 852"/>
                <a:gd name="T9" fmla="*/ 68 h 1260"/>
                <a:gd name="T10" fmla="*/ 6 w 852"/>
                <a:gd name="T11" fmla="*/ 127 h 1260"/>
                <a:gd name="T12" fmla="*/ 49 w 852"/>
                <a:gd name="T13" fmla="*/ 207 h 1260"/>
                <a:gd name="T14" fmla="*/ 58 w 852"/>
                <a:gd name="T15" fmla="*/ 211 h 1260"/>
                <a:gd name="T16" fmla="*/ 61 w 852"/>
                <a:gd name="T17" fmla="*/ 213 h 1260"/>
                <a:gd name="T18" fmla="*/ 71 w 852"/>
                <a:gd name="T19" fmla="*/ 217 h 1260"/>
                <a:gd name="T20" fmla="*/ 85 w 852"/>
                <a:gd name="T21" fmla="*/ 227 h 1260"/>
                <a:gd name="T22" fmla="*/ 108 w 852"/>
                <a:gd name="T23" fmla="*/ 230 h 1260"/>
                <a:gd name="T24" fmla="*/ 107 w 852"/>
                <a:gd name="T25" fmla="*/ 189 h 1260"/>
                <a:gd name="T26" fmla="*/ 102 w 852"/>
                <a:gd name="T27" fmla="*/ 176 h 1260"/>
                <a:gd name="T28" fmla="*/ 94 w 852"/>
                <a:gd name="T29" fmla="*/ 159 h 1260"/>
                <a:gd name="T30" fmla="*/ 85 w 852"/>
                <a:gd name="T31" fmla="*/ 141 h 1260"/>
                <a:gd name="T32" fmla="*/ 83 w 852"/>
                <a:gd name="T33" fmla="*/ 135 h 1260"/>
                <a:gd name="T34" fmla="*/ 81 w 852"/>
                <a:gd name="T35" fmla="*/ 131 h 1260"/>
                <a:gd name="T36" fmla="*/ 76 w 852"/>
                <a:gd name="T37" fmla="*/ 119 h 1260"/>
                <a:gd name="T38" fmla="*/ 74 w 852"/>
                <a:gd name="T39" fmla="*/ 115 h 1260"/>
                <a:gd name="T40" fmla="*/ 71 w 852"/>
                <a:gd name="T41" fmla="*/ 52 h 12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2"/>
                <a:gd name="T64" fmla="*/ 0 h 1260"/>
                <a:gd name="T65" fmla="*/ 852 w 852"/>
                <a:gd name="T66" fmla="*/ 1260 h 126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670" name="Freeform 94"/>
            <p:cNvSpPr>
              <a:spLocks/>
            </p:cNvSpPr>
            <p:nvPr/>
          </p:nvSpPr>
          <p:spPr bwMode="auto">
            <a:xfrm>
              <a:off x="4846" y="1815"/>
              <a:ext cx="116" cy="233"/>
            </a:xfrm>
            <a:custGeom>
              <a:avLst/>
              <a:gdLst>
                <a:gd name="T0" fmla="*/ 28 w 768"/>
                <a:gd name="T1" fmla="*/ 25 h 630"/>
                <a:gd name="T2" fmla="*/ 11 w 768"/>
                <a:gd name="T3" fmla="*/ 27 h 630"/>
                <a:gd name="T4" fmla="*/ 1 w 768"/>
                <a:gd name="T5" fmla="*/ 63 h 630"/>
                <a:gd name="T6" fmla="*/ 2 w 768"/>
                <a:gd name="T7" fmla="*/ 115 h 630"/>
                <a:gd name="T8" fmla="*/ 9 w 768"/>
                <a:gd name="T9" fmla="*/ 132 h 630"/>
                <a:gd name="T10" fmla="*/ 16 w 768"/>
                <a:gd name="T11" fmla="*/ 153 h 630"/>
                <a:gd name="T12" fmla="*/ 35 w 768"/>
                <a:gd name="T13" fmla="*/ 203 h 630"/>
                <a:gd name="T14" fmla="*/ 39 w 768"/>
                <a:gd name="T15" fmla="*/ 211 h 630"/>
                <a:gd name="T16" fmla="*/ 50 w 768"/>
                <a:gd name="T17" fmla="*/ 219 h 630"/>
                <a:gd name="T18" fmla="*/ 68 w 768"/>
                <a:gd name="T19" fmla="*/ 233 h 630"/>
                <a:gd name="T20" fmla="*/ 90 w 768"/>
                <a:gd name="T21" fmla="*/ 224 h 630"/>
                <a:gd name="T22" fmla="*/ 99 w 768"/>
                <a:gd name="T23" fmla="*/ 216 h 630"/>
                <a:gd name="T24" fmla="*/ 104 w 768"/>
                <a:gd name="T25" fmla="*/ 197 h 630"/>
                <a:gd name="T26" fmla="*/ 108 w 768"/>
                <a:gd name="T27" fmla="*/ 175 h 630"/>
                <a:gd name="T28" fmla="*/ 109 w 768"/>
                <a:gd name="T29" fmla="*/ 162 h 630"/>
                <a:gd name="T30" fmla="*/ 112 w 768"/>
                <a:gd name="T31" fmla="*/ 153 h 630"/>
                <a:gd name="T32" fmla="*/ 116 w 768"/>
                <a:gd name="T33" fmla="*/ 109 h 630"/>
                <a:gd name="T34" fmla="*/ 115 w 768"/>
                <a:gd name="T35" fmla="*/ 66 h 630"/>
                <a:gd name="T36" fmla="*/ 109 w 768"/>
                <a:gd name="T37" fmla="*/ 41 h 630"/>
                <a:gd name="T38" fmla="*/ 70 w 768"/>
                <a:gd name="T39" fmla="*/ 0 h 630"/>
                <a:gd name="T40" fmla="*/ 31 w 768"/>
                <a:gd name="T41" fmla="*/ 11 h 630"/>
                <a:gd name="T42" fmla="*/ 28 w 768"/>
                <a:gd name="T43" fmla="*/ 25 h 6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68"/>
                <a:gd name="T67" fmla="*/ 0 h 630"/>
                <a:gd name="T68" fmla="*/ 768 w 768"/>
                <a:gd name="T69" fmla="*/ 630 h 6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6" name="Line 95"/>
          <p:cNvSpPr>
            <a:spLocks noChangeShapeType="1"/>
          </p:cNvSpPr>
          <p:nvPr/>
        </p:nvSpPr>
        <p:spPr bwMode="auto">
          <a:xfrm>
            <a:off x="71628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487" name="Group 96"/>
          <p:cNvGrpSpPr>
            <a:grpSpLocks/>
          </p:cNvGrpSpPr>
          <p:nvPr/>
        </p:nvGrpSpPr>
        <p:grpSpPr bwMode="auto">
          <a:xfrm>
            <a:off x="8153400" y="4114800"/>
            <a:ext cx="2286000" cy="2286000"/>
            <a:chOff x="3312" y="2640"/>
            <a:chExt cx="1440" cy="1440"/>
          </a:xfrm>
        </p:grpSpPr>
        <p:graphicFrame>
          <p:nvGraphicFramePr>
            <p:cNvPr id="20585" name="Object 97"/>
            <p:cNvGraphicFramePr>
              <a:graphicFrameLocks noChangeAspect="1"/>
            </p:cNvGraphicFramePr>
            <p:nvPr/>
          </p:nvGraphicFramePr>
          <p:xfrm>
            <a:off x="3312" y="2832"/>
            <a:ext cx="144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Worksheet" r:id="rId6" imgW="3419856" imgH="2934005" progId="Excel.Sheet.8">
                    <p:embed/>
                  </p:oleObj>
                </mc:Choice>
                <mc:Fallback>
                  <p:oleObj name="Worksheet" r:id="rId6" imgW="3419856" imgH="2934005" progId="Excel.Sheet.8">
                    <p:embed/>
                    <p:pic>
                      <p:nvPicPr>
                        <p:cNvPr id="20585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832"/>
                          <a:ext cx="144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86" name="Line 98"/>
            <p:cNvSpPr>
              <a:spLocks noChangeShapeType="1"/>
            </p:cNvSpPr>
            <p:nvPr/>
          </p:nvSpPr>
          <p:spPr bwMode="auto">
            <a:xfrm>
              <a:off x="3984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488" name="Group 99"/>
          <p:cNvGrpSpPr>
            <a:grpSpLocks/>
          </p:cNvGrpSpPr>
          <p:nvPr/>
        </p:nvGrpSpPr>
        <p:grpSpPr bwMode="auto">
          <a:xfrm>
            <a:off x="4800600" y="4419600"/>
            <a:ext cx="3200400" cy="1981200"/>
            <a:chOff x="1200" y="2832"/>
            <a:chExt cx="2016" cy="1248"/>
          </a:xfrm>
        </p:grpSpPr>
        <p:grpSp>
          <p:nvGrpSpPr>
            <p:cNvPr id="20580" name="Group 100"/>
            <p:cNvGrpSpPr>
              <a:grpSpLocks/>
            </p:cNvGrpSpPr>
            <p:nvPr/>
          </p:nvGrpSpPr>
          <p:grpSpPr bwMode="auto">
            <a:xfrm>
              <a:off x="1200" y="2832"/>
              <a:ext cx="1440" cy="1248"/>
              <a:chOff x="3108" y="2256"/>
              <a:chExt cx="2148" cy="1872"/>
            </a:xfrm>
          </p:grpSpPr>
          <p:graphicFrame>
            <p:nvGraphicFramePr>
              <p:cNvPr id="20582" name="Object 101"/>
              <p:cNvGraphicFramePr>
                <a:graphicFrameLocks noChangeAspect="1"/>
              </p:cNvGraphicFramePr>
              <p:nvPr/>
            </p:nvGraphicFramePr>
            <p:xfrm>
              <a:off x="3108" y="2256"/>
              <a:ext cx="2148" cy="1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" name="Worksheet" r:id="rId8" imgW="3410407" imgH="2924556" progId="Excel.Sheet.8">
                      <p:embed/>
                    </p:oleObj>
                  </mc:Choice>
                  <mc:Fallback>
                    <p:oleObj name="Worksheet" r:id="rId8" imgW="3410407" imgH="2924556" progId="Excel.Sheet.8">
                      <p:embed/>
                      <p:pic>
                        <p:nvPicPr>
                          <p:cNvPr id="20582" name="Object 1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8" y="2256"/>
                            <a:ext cx="2148" cy="18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83" name="Freeform 102"/>
              <p:cNvSpPr>
                <a:spLocks/>
              </p:cNvSpPr>
              <p:nvPr/>
            </p:nvSpPr>
            <p:spPr bwMode="auto">
              <a:xfrm>
                <a:off x="3638" y="2845"/>
                <a:ext cx="174" cy="349"/>
              </a:xfrm>
              <a:custGeom>
                <a:avLst/>
                <a:gdLst>
                  <a:gd name="T0" fmla="*/ 48 w 728"/>
                  <a:gd name="T1" fmla="*/ 3 h 896"/>
                  <a:gd name="T2" fmla="*/ 26 w 728"/>
                  <a:gd name="T3" fmla="*/ 37 h 896"/>
                  <a:gd name="T4" fmla="*/ 19 w 728"/>
                  <a:gd name="T5" fmla="*/ 55 h 896"/>
                  <a:gd name="T6" fmla="*/ 16 w 728"/>
                  <a:gd name="T7" fmla="*/ 63 h 896"/>
                  <a:gd name="T8" fmla="*/ 5 w 728"/>
                  <a:gd name="T9" fmla="*/ 118 h 896"/>
                  <a:gd name="T10" fmla="*/ 16 w 728"/>
                  <a:gd name="T11" fmla="*/ 274 h 896"/>
                  <a:gd name="T12" fmla="*/ 26 w 728"/>
                  <a:gd name="T13" fmla="*/ 297 h 896"/>
                  <a:gd name="T14" fmla="*/ 79 w 728"/>
                  <a:gd name="T15" fmla="*/ 349 h 896"/>
                  <a:gd name="T16" fmla="*/ 118 w 728"/>
                  <a:gd name="T17" fmla="*/ 331 h 896"/>
                  <a:gd name="T18" fmla="*/ 152 w 728"/>
                  <a:gd name="T19" fmla="*/ 277 h 896"/>
                  <a:gd name="T20" fmla="*/ 164 w 728"/>
                  <a:gd name="T21" fmla="*/ 236 h 896"/>
                  <a:gd name="T22" fmla="*/ 168 w 728"/>
                  <a:gd name="T23" fmla="*/ 219 h 896"/>
                  <a:gd name="T24" fmla="*/ 170 w 728"/>
                  <a:gd name="T25" fmla="*/ 210 h 896"/>
                  <a:gd name="T26" fmla="*/ 163 w 728"/>
                  <a:gd name="T27" fmla="*/ 115 h 896"/>
                  <a:gd name="T28" fmla="*/ 136 w 728"/>
                  <a:gd name="T29" fmla="*/ 52 h 896"/>
                  <a:gd name="T30" fmla="*/ 122 w 728"/>
                  <a:gd name="T31" fmla="*/ 34 h 896"/>
                  <a:gd name="T32" fmla="*/ 111 w 728"/>
                  <a:gd name="T33" fmla="*/ 23 h 896"/>
                  <a:gd name="T34" fmla="*/ 71 w 728"/>
                  <a:gd name="T35" fmla="*/ 0 h 896"/>
                  <a:gd name="T36" fmla="*/ 49 w 728"/>
                  <a:gd name="T37" fmla="*/ 3 h 896"/>
                  <a:gd name="T38" fmla="*/ 44 w 728"/>
                  <a:gd name="T39" fmla="*/ 5 h 896"/>
                  <a:gd name="T40" fmla="*/ 48 w 728"/>
                  <a:gd name="T41" fmla="*/ 3 h 8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28"/>
                  <a:gd name="T64" fmla="*/ 0 h 896"/>
                  <a:gd name="T65" fmla="*/ 728 w 728"/>
                  <a:gd name="T66" fmla="*/ 896 h 8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584" name="Freeform 103"/>
              <p:cNvSpPr>
                <a:spLocks/>
              </p:cNvSpPr>
              <p:nvPr/>
            </p:nvSpPr>
            <p:spPr bwMode="auto">
              <a:xfrm>
                <a:off x="4090" y="3204"/>
                <a:ext cx="174" cy="349"/>
              </a:xfrm>
              <a:custGeom>
                <a:avLst/>
                <a:gdLst>
                  <a:gd name="T0" fmla="*/ 111 w 802"/>
                  <a:gd name="T1" fmla="*/ 17 h 889"/>
                  <a:gd name="T2" fmla="*/ 82 w 802"/>
                  <a:gd name="T3" fmla="*/ 69 h 889"/>
                  <a:gd name="T4" fmla="*/ 51 w 802"/>
                  <a:gd name="T5" fmla="*/ 116 h 889"/>
                  <a:gd name="T6" fmla="*/ 48 w 802"/>
                  <a:gd name="T7" fmla="*/ 125 h 889"/>
                  <a:gd name="T8" fmla="*/ 43 w 802"/>
                  <a:gd name="T9" fmla="*/ 131 h 889"/>
                  <a:gd name="T10" fmla="*/ 41 w 802"/>
                  <a:gd name="T11" fmla="*/ 139 h 889"/>
                  <a:gd name="T12" fmla="*/ 37 w 802"/>
                  <a:gd name="T13" fmla="*/ 151 h 889"/>
                  <a:gd name="T14" fmla="*/ 29 w 802"/>
                  <a:gd name="T15" fmla="*/ 195 h 889"/>
                  <a:gd name="T16" fmla="*/ 24 w 802"/>
                  <a:gd name="T17" fmla="*/ 203 h 889"/>
                  <a:gd name="T18" fmla="*/ 17 w 802"/>
                  <a:gd name="T19" fmla="*/ 221 h 889"/>
                  <a:gd name="T20" fmla="*/ 9 w 802"/>
                  <a:gd name="T21" fmla="*/ 247 h 889"/>
                  <a:gd name="T22" fmla="*/ 3 w 802"/>
                  <a:gd name="T23" fmla="*/ 276 h 889"/>
                  <a:gd name="T24" fmla="*/ 8 w 802"/>
                  <a:gd name="T25" fmla="*/ 331 h 889"/>
                  <a:gd name="T26" fmla="*/ 17 w 802"/>
                  <a:gd name="T27" fmla="*/ 343 h 889"/>
                  <a:gd name="T28" fmla="*/ 27 w 802"/>
                  <a:gd name="T29" fmla="*/ 349 h 889"/>
                  <a:gd name="T30" fmla="*/ 77 w 802"/>
                  <a:gd name="T31" fmla="*/ 343 h 889"/>
                  <a:gd name="T32" fmla="*/ 112 w 802"/>
                  <a:gd name="T33" fmla="*/ 323 h 889"/>
                  <a:gd name="T34" fmla="*/ 123 w 802"/>
                  <a:gd name="T35" fmla="*/ 311 h 889"/>
                  <a:gd name="T36" fmla="*/ 146 w 802"/>
                  <a:gd name="T37" fmla="*/ 256 h 889"/>
                  <a:gd name="T38" fmla="*/ 151 w 802"/>
                  <a:gd name="T39" fmla="*/ 236 h 889"/>
                  <a:gd name="T40" fmla="*/ 162 w 802"/>
                  <a:gd name="T41" fmla="*/ 209 h 889"/>
                  <a:gd name="T42" fmla="*/ 170 w 802"/>
                  <a:gd name="T43" fmla="*/ 177 h 889"/>
                  <a:gd name="T44" fmla="*/ 173 w 802"/>
                  <a:gd name="T45" fmla="*/ 151 h 889"/>
                  <a:gd name="T46" fmla="*/ 141 w 802"/>
                  <a:gd name="T47" fmla="*/ 0 h 889"/>
                  <a:gd name="T48" fmla="*/ 115 w 802"/>
                  <a:gd name="T49" fmla="*/ 9 h 889"/>
                  <a:gd name="T50" fmla="*/ 111 w 802"/>
                  <a:gd name="T51" fmla="*/ 17 h 88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02"/>
                  <a:gd name="T79" fmla="*/ 0 h 889"/>
                  <a:gd name="T80" fmla="*/ 802 w 802"/>
                  <a:gd name="T81" fmla="*/ 889 h 88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0581" name="Line 104"/>
            <p:cNvSpPr>
              <a:spLocks noChangeShapeType="1"/>
            </p:cNvSpPr>
            <p:nvPr/>
          </p:nvSpPr>
          <p:spPr bwMode="auto">
            <a:xfrm flipH="1">
              <a:off x="2784" y="326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9" name="Rectangle 105"/>
          <p:cNvSpPr>
            <a:spLocks noChangeArrowheads="1"/>
          </p:cNvSpPr>
          <p:nvPr/>
        </p:nvSpPr>
        <p:spPr bwMode="auto">
          <a:xfrm>
            <a:off x="1625600" y="2084388"/>
            <a:ext cx="2222500" cy="199072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490" name="Rectangle 106"/>
          <p:cNvSpPr>
            <a:spLocks noChangeArrowheads="1"/>
          </p:cNvSpPr>
          <p:nvPr/>
        </p:nvSpPr>
        <p:spPr bwMode="auto">
          <a:xfrm>
            <a:off x="1838325" y="2225675"/>
            <a:ext cx="1906588" cy="160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491" name="Line 107"/>
          <p:cNvSpPr>
            <a:spLocks noChangeShapeType="1"/>
          </p:cNvSpPr>
          <p:nvPr/>
        </p:nvSpPr>
        <p:spPr bwMode="auto">
          <a:xfrm>
            <a:off x="1838325" y="36703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08"/>
          <p:cNvSpPr>
            <a:spLocks noChangeShapeType="1"/>
          </p:cNvSpPr>
          <p:nvPr/>
        </p:nvSpPr>
        <p:spPr bwMode="auto">
          <a:xfrm>
            <a:off x="1838325" y="35099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Line 109"/>
          <p:cNvSpPr>
            <a:spLocks noChangeShapeType="1"/>
          </p:cNvSpPr>
          <p:nvPr/>
        </p:nvSpPr>
        <p:spPr bwMode="auto">
          <a:xfrm>
            <a:off x="1838325" y="33480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110"/>
          <p:cNvSpPr>
            <a:spLocks noChangeShapeType="1"/>
          </p:cNvSpPr>
          <p:nvPr/>
        </p:nvSpPr>
        <p:spPr bwMode="auto">
          <a:xfrm>
            <a:off x="1838325" y="31877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111"/>
          <p:cNvSpPr>
            <a:spLocks noChangeShapeType="1"/>
          </p:cNvSpPr>
          <p:nvPr/>
        </p:nvSpPr>
        <p:spPr bwMode="auto">
          <a:xfrm>
            <a:off x="1838325" y="30257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112"/>
          <p:cNvSpPr>
            <a:spLocks noChangeShapeType="1"/>
          </p:cNvSpPr>
          <p:nvPr/>
        </p:nvSpPr>
        <p:spPr bwMode="auto">
          <a:xfrm>
            <a:off x="1838325" y="28702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Line 113"/>
          <p:cNvSpPr>
            <a:spLocks noChangeShapeType="1"/>
          </p:cNvSpPr>
          <p:nvPr/>
        </p:nvSpPr>
        <p:spPr bwMode="auto">
          <a:xfrm>
            <a:off x="1838325" y="27098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Line 114"/>
          <p:cNvSpPr>
            <a:spLocks noChangeShapeType="1"/>
          </p:cNvSpPr>
          <p:nvPr/>
        </p:nvSpPr>
        <p:spPr bwMode="auto">
          <a:xfrm>
            <a:off x="1838325" y="25479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Line 115"/>
          <p:cNvSpPr>
            <a:spLocks noChangeShapeType="1"/>
          </p:cNvSpPr>
          <p:nvPr/>
        </p:nvSpPr>
        <p:spPr bwMode="auto">
          <a:xfrm>
            <a:off x="1838325" y="23876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Line 116"/>
          <p:cNvSpPr>
            <a:spLocks noChangeShapeType="1"/>
          </p:cNvSpPr>
          <p:nvPr/>
        </p:nvSpPr>
        <p:spPr bwMode="auto">
          <a:xfrm>
            <a:off x="1838325" y="22256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1" name="Line 117"/>
          <p:cNvSpPr>
            <a:spLocks noChangeShapeType="1"/>
          </p:cNvSpPr>
          <p:nvPr/>
        </p:nvSpPr>
        <p:spPr bwMode="auto">
          <a:xfrm>
            <a:off x="2030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118"/>
          <p:cNvSpPr>
            <a:spLocks noChangeShapeType="1"/>
          </p:cNvSpPr>
          <p:nvPr/>
        </p:nvSpPr>
        <p:spPr bwMode="auto">
          <a:xfrm>
            <a:off x="221615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119"/>
          <p:cNvSpPr>
            <a:spLocks noChangeShapeType="1"/>
          </p:cNvSpPr>
          <p:nvPr/>
        </p:nvSpPr>
        <p:spPr bwMode="auto">
          <a:xfrm>
            <a:off x="2409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Line 120"/>
          <p:cNvSpPr>
            <a:spLocks noChangeShapeType="1"/>
          </p:cNvSpPr>
          <p:nvPr/>
        </p:nvSpPr>
        <p:spPr bwMode="auto">
          <a:xfrm>
            <a:off x="2601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5" name="Line 121"/>
          <p:cNvSpPr>
            <a:spLocks noChangeShapeType="1"/>
          </p:cNvSpPr>
          <p:nvPr/>
        </p:nvSpPr>
        <p:spPr bwMode="auto">
          <a:xfrm>
            <a:off x="27940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Line 122"/>
          <p:cNvSpPr>
            <a:spLocks noChangeShapeType="1"/>
          </p:cNvSpPr>
          <p:nvPr/>
        </p:nvSpPr>
        <p:spPr bwMode="auto">
          <a:xfrm>
            <a:off x="2981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123"/>
          <p:cNvSpPr>
            <a:spLocks noChangeShapeType="1"/>
          </p:cNvSpPr>
          <p:nvPr/>
        </p:nvSpPr>
        <p:spPr bwMode="auto">
          <a:xfrm>
            <a:off x="3173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Line 124"/>
          <p:cNvSpPr>
            <a:spLocks noChangeShapeType="1"/>
          </p:cNvSpPr>
          <p:nvPr/>
        </p:nvSpPr>
        <p:spPr bwMode="auto">
          <a:xfrm>
            <a:off x="33655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9" name="Line 125"/>
          <p:cNvSpPr>
            <a:spLocks noChangeShapeType="1"/>
          </p:cNvSpPr>
          <p:nvPr/>
        </p:nvSpPr>
        <p:spPr bwMode="auto">
          <a:xfrm>
            <a:off x="3552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0" name="Line 126"/>
          <p:cNvSpPr>
            <a:spLocks noChangeShapeType="1"/>
          </p:cNvSpPr>
          <p:nvPr/>
        </p:nvSpPr>
        <p:spPr bwMode="auto">
          <a:xfrm>
            <a:off x="3744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1" name="Rectangle 127"/>
          <p:cNvSpPr>
            <a:spLocks noChangeArrowheads="1"/>
          </p:cNvSpPr>
          <p:nvPr/>
        </p:nvSpPr>
        <p:spPr bwMode="auto">
          <a:xfrm>
            <a:off x="1838325" y="2225675"/>
            <a:ext cx="1906588" cy="16065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512" name="Line 128"/>
          <p:cNvSpPr>
            <a:spLocks noChangeShapeType="1"/>
          </p:cNvSpPr>
          <p:nvPr/>
        </p:nvSpPr>
        <p:spPr bwMode="auto">
          <a:xfrm>
            <a:off x="1838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3" name="Line 129"/>
          <p:cNvSpPr>
            <a:spLocks noChangeShapeType="1"/>
          </p:cNvSpPr>
          <p:nvPr/>
        </p:nvSpPr>
        <p:spPr bwMode="auto">
          <a:xfrm>
            <a:off x="1819275" y="38322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4" name="Line 130"/>
          <p:cNvSpPr>
            <a:spLocks noChangeShapeType="1"/>
          </p:cNvSpPr>
          <p:nvPr/>
        </p:nvSpPr>
        <p:spPr bwMode="auto">
          <a:xfrm>
            <a:off x="1819275" y="36703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5" name="Line 131"/>
          <p:cNvSpPr>
            <a:spLocks noChangeShapeType="1"/>
          </p:cNvSpPr>
          <p:nvPr/>
        </p:nvSpPr>
        <p:spPr bwMode="auto">
          <a:xfrm>
            <a:off x="1819275" y="35099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6" name="Line 132"/>
          <p:cNvSpPr>
            <a:spLocks noChangeShapeType="1"/>
          </p:cNvSpPr>
          <p:nvPr/>
        </p:nvSpPr>
        <p:spPr bwMode="auto">
          <a:xfrm>
            <a:off x="1819275" y="33480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7" name="Line 133"/>
          <p:cNvSpPr>
            <a:spLocks noChangeShapeType="1"/>
          </p:cNvSpPr>
          <p:nvPr/>
        </p:nvSpPr>
        <p:spPr bwMode="auto">
          <a:xfrm>
            <a:off x="1819275" y="31877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8" name="Line 134"/>
          <p:cNvSpPr>
            <a:spLocks noChangeShapeType="1"/>
          </p:cNvSpPr>
          <p:nvPr/>
        </p:nvSpPr>
        <p:spPr bwMode="auto">
          <a:xfrm>
            <a:off x="1819275" y="30257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9" name="Line 135"/>
          <p:cNvSpPr>
            <a:spLocks noChangeShapeType="1"/>
          </p:cNvSpPr>
          <p:nvPr/>
        </p:nvSpPr>
        <p:spPr bwMode="auto">
          <a:xfrm>
            <a:off x="1819275" y="28702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0" name="Line 136"/>
          <p:cNvSpPr>
            <a:spLocks noChangeShapeType="1"/>
          </p:cNvSpPr>
          <p:nvPr/>
        </p:nvSpPr>
        <p:spPr bwMode="auto">
          <a:xfrm>
            <a:off x="1819275" y="27098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1" name="Line 137"/>
          <p:cNvSpPr>
            <a:spLocks noChangeShapeType="1"/>
          </p:cNvSpPr>
          <p:nvPr/>
        </p:nvSpPr>
        <p:spPr bwMode="auto">
          <a:xfrm>
            <a:off x="1819275" y="25479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2" name="Line 138"/>
          <p:cNvSpPr>
            <a:spLocks noChangeShapeType="1"/>
          </p:cNvSpPr>
          <p:nvPr/>
        </p:nvSpPr>
        <p:spPr bwMode="auto">
          <a:xfrm>
            <a:off x="1819275" y="23876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3" name="Line 139"/>
          <p:cNvSpPr>
            <a:spLocks noChangeShapeType="1"/>
          </p:cNvSpPr>
          <p:nvPr/>
        </p:nvSpPr>
        <p:spPr bwMode="auto">
          <a:xfrm>
            <a:off x="1819275" y="22256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4" name="Line 140"/>
          <p:cNvSpPr>
            <a:spLocks noChangeShapeType="1"/>
          </p:cNvSpPr>
          <p:nvPr/>
        </p:nvSpPr>
        <p:spPr bwMode="auto">
          <a:xfrm>
            <a:off x="1838325" y="383222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5" name="Line 141"/>
          <p:cNvSpPr>
            <a:spLocks noChangeShapeType="1"/>
          </p:cNvSpPr>
          <p:nvPr/>
        </p:nvSpPr>
        <p:spPr bwMode="auto">
          <a:xfrm flipV="1">
            <a:off x="1838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6" name="Line 142"/>
          <p:cNvSpPr>
            <a:spLocks noChangeShapeType="1"/>
          </p:cNvSpPr>
          <p:nvPr/>
        </p:nvSpPr>
        <p:spPr bwMode="auto">
          <a:xfrm flipV="1">
            <a:off x="2030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7" name="Line 143"/>
          <p:cNvSpPr>
            <a:spLocks noChangeShapeType="1"/>
          </p:cNvSpPr>
          <p:nvPr/>
        </p:nvSpPr>
        <p:spPr bwMode="auto">
          <a:xfrm flipV="1">
            <a:off x="221615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8" name="Line 144"/>
          <p:cNvSpPr>
            <a:spLocks noChangeShapeType="1"/>
          </p:cNvSpPr>
          <p:nvPr/>
        </p:nvSpPr>
        <p:spPr bwMode="auto">
          <a:xfrm flipV="1">
            <a:off x="2409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9" name="Line 145"/>
          <p:cNvSpPr>
            <a:spLocks noChangeShapeType="1"/>
          </p:cNvSpPr>
          <p:nvPr/>
        </p:nvSpPr>
        <p:spPr bwMode="auto">
          <a:xfrm flipV="1">
            <a:off x="2601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0" name="Line 146"/>
          <p:cNvSpPr>
            <a:spLocks noChangeShapeType="1"/>
          </p:cNvSpPr>
          <p:nvPr/>
        </p:nvSpPr>
        <p:spPr bwMode="auto">
          <a:xfrm flipV="1">
            <a:off x="27940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1" name="Line 147"/>
          <p:cNvSpPr>
            <a:spLocks noChangeShapeType="1"/>
          </p:cNvSpPr>
          <p:nvPr/>
        </p:nvSpPr>
        <p:spPr bwMode="auto">
          <a:xfrm flipV="1">
            <a:off x="2981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2" name="Line 148"/>
          <p:cNvSpPr>
            <a:spLocks noChangeShapeType="1"/>
          </p:cNvSpPr>
          <p:nvPr/>
        </p:nvSpPr>
        <p:spPr bwMode="auto">
          <a:xfrm flipV="1">
            <a:off x="3173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3" name="Line 149"/>
          <p:cNvSpPr>
            <a:spLocks noChangeShapeType="1"/>
          </p:cNvSpPr>
          <p:nvPr/>
        </p:nvSpPr>
        <p:spPr bwMode="auto">
          <a:xfrm flipV="1">
            <a:off x="33655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4" name="Line 150"/>
          <p:cNvSpPr>
            <a:spLocks noChangeShapeType="1"/>
          </p:cNvSpPr>
          <p:nvPr/>
        </p:nvSpPr>
        <p:spPr bwMode="auto">
          <a:xfrm flipV="1">
            <a:off x="3552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5" name="Line 151"/>
          <p:cNvSpPr>
            <a:spLocks noChangeShapeType="1"/>
          </p:cNvSpPr>
          <p:nvPr/>
        </p:nvSpPr>
        <p:spPr bwMode="auto">
          <a:xfrm flipV="1">
            <a:off x="3744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6" name="Freeform 152"/>
          <p:cNvSpPr>
            <a:spLocks/>
          </p:cNvSpPr>
          <p:nvPr/>
        </p:nvSpPr>
        <p:spPr bwMode="auto">
          <a:xfrm>
            <a:off x="2363788" y="2824163"/>
            <a:ext cx="90487" cy="93662"/>
          </a:xfrm>
          <a:custGeom>
            <a:avLst/>
            <a:gdLst>
              <a:gd name="T0" fmla="*/ 46037 w 57"/>
              <a:gd name="T1" fmla="*/ 0 h 59"/>
              <a:gd name="T2" fmla="*/ 90487 w 57"/>
              <a:gd name="T3" fmla="*/ 46037 h 59"/>
              <a:gd name="T4" fmla="*/ 46037 w 57"/>
              <a:gd name="T5" fmla="*/ 93662 h 59"/>
              <a:gd name="T6" fmla="*/ 0 w 57"/>
              <a:gd name="T7" fmla="*/ 46037 h 59"/>
              <a:gd name="T8" fmla="*/ 46037 w 57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59"/>
              <a:gd name="T17" fmla="*/ 57 w 57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7" name="Freeform 153"/>
          <p:cNvSpPr>
            <a:spLocks/>
          </p:cNvSpPr>
          <p:nvPr/>
        </p:nvSpPr>
        <p:spPr bwMode="auto">
          <a:xfrm>
            <a:off x="3128963" y="3302000"/>
            <a:ext cx="88900" cy="93663"/>
          </a:xfrm>
          <a:custGeom>
            <a:avLst/>
            <a:gdLst>
              <a:gd name="T0" fmla="*/ 44450 w 56"/>
              <a:gd name="T1" fmla="*/ 0 h 59"/>
              <a:gd name="T2" fmla="*/ 88900 w 56"/>
              <a:gd name="T3" fmla="*/ 46038 h 59"/>
              <a:gd name="T4" fmla="*/ 44450 w 56"/>
              <a:gd name="T5" fmla="*/ 93663 h 59"/>
              <a:gd name="T6" fmla="*/ 0 w 56"/>
              <a:gd name="T7" fmla="*/ 46038 h 59"/>
              <a:gd name="T8" fmla="*/ 44450 w 56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59"/>
              <a:gd name="T17" fmla="*/ 56 w 56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8" name="Freeform 154"/>
          <p:cNvSpPr>
            <a:spLocks/>
          </p:cNvSpPr>
          <p:nvPr/>
        </p:nvSpPr>
        <p:spPr bwMode="auto">
          <a:xfrm>
            <a:off x="2557463" y="2662238"/>
            <a:ext cx="88900" cy="93662"/>
          </a:xfrm>
          <a:custGeom>
            <a:avLst/>
            <a:gdLst>
              <a:gd name="T0" fmla="*/ 44450 w 56"/>
              <a:gd name="T1" fmla="*/ 0 h 59"/>
              <a:gd name="T2" fmla="*/ 88900 w 56"/>
              <a:gd name="T3" fmla="*/ 47625 h 59"/>
              <a:gd name="T4" fmla="*/ 44450 w 56"/>
              <a:gd name="T5" fmla="*/ 93662 h 59"/>
              <a:gd name="T6" fmla="*/ 0 w 56"/>
              <a:gd name="T7" fmla="*/ 47625 h 59"/>
              <a:gd name="T8" fmla="*/ 44450 w 56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59"/>
              <a:gd name="T17" fmla="*/ 56 w 56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59">
                <a:moveTo>
                  <a:pt x="28" y="0"/>
                </a:moveTo>
                <a:lnTo>
                  <a:pt x="56" y="30"/>
                </a:lnTo>
                <a:lnTo>
                  <a:pt x="28" y="59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9" name="Freeform 155"/>
          <p:cNvSpPr>
            <a:spLocks/>
          </p:cNvSpPr>
          <p:nvPr/>
        </p:nvSpPr>
        <p:spPr bwMode="auto">
          <a:xfrm>
            <a:off x="2363788" y="2501900"/>
            <a:ext cx="90487" cy="93663"/>
          </a:xfrm>
          <a:custGeom>
            <a:avLst/>
            <a:gdLst>
              <a:gd name="T0" fmla="*/ 46037 w 57"/>
              <a:gd name="T1" fmla="*/ 0 h 59"/>
              <a:gd name="T2" fmla="*/ 90487 w 57"/>
              <a:gd name="T3" fmla="*/ 46038 h 59"/>
              <a:gd name="T4" fmla="*/ 46037 w 57"/>
              <a:gd name="T5" fmla="*/ 93663 h 59"/>
              <a:gd name="T6" fmla="*/ 0 w 57"/>
              <a:gd name="T7" fmla="*/ 46038 h 59"/>
              <a:gd name="T8" fmla="*/ 46037 w 57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59"/>
              <a:gd name="T17" fmla="*/ 57 w 57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0" name="Freeform 156"/>
          <p:cNvSpPr>
            <a:spLocks/>
          </p:cNvSpPr>
          <p:nvPr/>
        </p:nvSpPr>
        <p:spPr bwMode="auto">
          <a:xfrm>
            <a:off x="3321050" y="2984500"/>
            <a:ext cx="90488" cy="95250"/>
          </a:xfrm>
          <a:custGeom>
            <a:avLst/>
            <a:gdLst>
              <a:gd name="T0" fmla="*/ 44450 w 57"/>
              <a:gd name="T1" fmla="*/ 0 h 60"/>
              <a:gd name="T2" fmla="*/ 90488 w 57"/>
              <a:gd name="T3" fmla="*/ 47625 h 60"/>
              <a:gd name="T4" fmla="*/ 44450 w 57"/>
              <a:gd name="T5" fmla="*/ 95250 h 60"/>
              <a:gd name="T6" fmla="*/ 0 w 57"/>
              <a:gd name="T7" fmla="*/ 47625 h 60"/>
              <a:gd name="T8" fmla="*/ 44450 w 57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60"/>
              <a:gd name="T17" fmla="*/ 57 w 57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1" name="Freeform 157"/>
          <p:cNvSpPr>
            <a:spLocks/>
          </p:cNvSpPr>
          <p:nvPr/>
        </p:nvSpPr>
        <p:spPr bwMode="auto">
          <a:xfrm>
            <a:off x="2557463" y="2984500"/>
            <a:ext cx="88900" cy="95250"/>
          </a:xfrm>
          <a:custGeom>
            <a:avLst/>
            <a:gdLst>
              <a:gd name="T0" fmla="*/ 44450 w 56"/>
              <a:gd name="T1" fmla="*/ 0 h 60"/>
              <a:gd name="T2" fmla="*/ 88900 w 56"/>
              <a:gd name="T3" fmla="*/ 47625 h 60"/>
              <a:gd name="T4" fmla="*/ 44450 w 56"/>
              <a:gd name="T5" fmla="*/ 95250 h 60"/>
              <a:gd name="T6" fmla="*/ 0 w 56"/>
              <a:gd name="T7" fmla="*/ 47625 h 60"/>
              <a:gd name="T8" fmla="*/ 44450 w 56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60"/>
              <a:gd name="T17" fmla="*/ 56 w 56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2" name="Freeform 158"/>
          <p:cNvSpPr>
            <a:spLocks/>
          </p:cNvSpPr>
          <p:nvPr/>
        </p:nvSpPr>
        <p:spPr bwMode="auto">
          <a:xfrm>
            <a:off x="2749550" y="3624263"/>
            <a:ext cx="90488" cy="93662"/>
          </a:xfrm>
          <a:custGeom>
            <a:avLst/>
            <a:gdLst>
              <a:gd name="T0" fmla="*/ 44450 w 57"/>
              <a:gd name="T1" fmla="*/ 0 h 59"/>
              <a:gd name="T2" fmla="*/ 90488 w 57"/>
              <a:gd name="T3" fmla="*/ 46037 h 59"/>
              <a:gd name="T4" fmla="*/ 44450 w 57"/>
              <a:gd name="T5" fmla="*/ 93662 h 59"/>
              <a:gd name="T6" fmla="*/ 0 w 57"/>
              <a:gd name="T7" fmla="*/ 46037 h 59"/>
              <a:gd name="T8" fmla="*/ 44450 w 57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59"/>
              <a:gd name="T17" fmla="*/ 57 w 57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59">
                <a:moveTo>
                  <a:pt x="28" y="0"/>
                </a:moveTo>
                <a:lnTo>
                  <a:pt x="57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3" name="Freeform 159"/>
          <p:cNvSpPr>
            <a:spLocks/>
          </p:cNvSpPr>
          <p:nvPr/>
        </p:nvSpPr>
        <p:spPr bwMode="auto">
          <a:xfrm>
            <a:off x="2749550" y="2984500"/>
            <a:ext cx="90488" cy="95250"/>
          </a:xfrm>
          <a:custGeom>
            <a:avLst/>
            <a:gdLst>
              <a:gd name="T0" fmla="*/ 44450 w 57"/>
              <a:gd name="T1" fmla="*/ 0 h 60"/>
              <a:gd name="T2" fmla="*/ 90488 w 57"/>
              <a:gd name="T3" fmla="*/ 47625 h 60"/>
              <a:gd name="T4" fmla="*/ 44450 w 57"/>
              <a:gd name="T5" fmla="*/ 95250 h 60"/>
              <a:gd name="T6" fmla="*/ 0 w 57"/>
              <a:gd name="T7" fmla="*/ 47625 h 60"/>
              <a:gd name="T8" fmla="*/ 44450 w 57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60"/>
              <a:gd name="T17" fmla="*/ 57 w 57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4" name="Rectangle 160"/>
          <p:cNvSpPr>
            <a:spLocks noChangeArrowheads="1"/>
          </p:cNvSpPr>
          <p:nvPr/>
        </p:nvSpPr>
        <p:spPr bwMode="auto">
          <a:xfrm>
            <a:off x="1747838" y="378460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0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45" name="Rectangle 161"/>
          <p:cNvSpPr>
            <a:spLocks noChangeArrowheads="1"/>
          </p:cNvSpPr>
          <p:nvPr/>
        </p:nvSpPr>
        <p:spPr bwMode="auto">
          <a:xfrm>
            <a:off x="1747838" y="3624263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1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46" name="Rectangle 162"/>
          <p:cNvSpPr>
            <a:spLocks noChangeArrowheads="1"/>
          </p:cNvSpPr>
          <p:nvPr/>
        </p:nvSpPr>
        <p:spPr bwMode="auto">
          <a:xfrm>
            <a:off x="1747838" y="3462338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2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47" name="Rectangle 163"/>
          <p:cNvSpPr>
            <a:spLocks noChangeArrowheads="1"/>
          </p:cNvSpPr>
          <p:nvPr/>
        </p:nvSpPr>
        <p:spPr bwMode="auto">
          <a:xfrm>
            <a:off x="1747838" y="330200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3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48" name="Rectangle 164"/>
          <p:cNvSpPr>
            <a:spLocks noChangeArrowheads="1"/>
          </p:cNvSpPr>
          <p:nvPr/>
        </p:nvSpPr>
        <p:spPr bwMode="auto">
          <a:xfrm>
            <a:off x="1747838" y="3140075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4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49" name="Rectangle 165"/>
          <p:cNvSpPr>
            <a:spLocks noChangeArrowheads="1"/>
          </p:cNvSpPr>
          <p:nvPr/>
        </p:nvSpPr>
        <p:spPr bwMode="auto">
          <a:xfrm>
            <a:off x="1747838" y="297815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5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0" name="Rectangle 166"/>
          <p:cNvSpPr>
            <a:spLocks noChangeArrowheads="1"/>
          </p:cNvSpPr>
          <p:nvPr/>
        </p:nvSpPr>
        <p:spPr bwMode="auto">
          <a:xfrm>
            <a:off x="1747838" y="2824163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6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1" name="Rectangle 167"/>
          <p:cNvSpPr>
            <a:spLocks noChangeArrowheads="1"/>
          </p:cNvSpPr>
          <p:nvPr/>
        </p:nvSpPr>
        <p:spPr bwMode="auto">
          <a:xfrm>
            <a:off x="1747838" y="2662238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7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2" name="Rectangle 168"/>
          <p:cNvSpPr>
            <a:spLocks noChangeArrowheads="1"/>
          </p:cNvSpPr>
          <p:nvPr/>
        </p:nvSpPr>
        <p:spPr bwMode="auto">
          <a:xfrm>
            <a:off x="1747838" y="250190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8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3" name="Rectangle 169"/>
          <p:cNvSpPr>
            <a:spLocks noChangeArrowheads="1"/>
          </p:cNvSpPr>
          <p:nvPr/>
        </p:nvSpPr>
        <p:spPr bwMode="auto">
          <a:xfrm>
            <a:off x="1747838" y="2339975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9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4" name="Rectangle 170"/>
          <p:cNvSpPr>
            <a:spLocks noChangeArrowheads="1"/>
          </p:cNvSpPr>
          <p:nvPr/>
        </p:nvSpPr>
        <p:spPr bwMode="auto">
          <a:xfrm>
            <a:off x="1709738" y="2178050"/>
            <a:ext cx="8731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10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5" name="Rectangle 171"/>
          <p:cNvSpPr>
            <a:spLocks noChangeArrowheads="1"/>
          </p:cNvSpPr>
          <p:nvPr/>
        </p:nvSpPr>
        <p:spPr bwMode="auto">
          <a:xfrm>
            <a:off x="1819275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0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6" name="Rectangle 172"/>
          <p:cNvSpPr>
            <a:spLocks noChangeArrowheads="1"/>
          </p:cNvSpPr>
          <p:nvPr/>
        </p:nvSpPr>
        <p:spPr bwMode="auto">
          <a:xfrm>
            <a:off x="2011363" y="389255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1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7" name="Rectangle 173"/>
          <p:cNvSpPr>
            <a:spLocks noChangeArrowheads="1"/>
          </p:cNvSpPr>
          <p:nvPr/>
        </p:nvSpPr>
        <p:spPr bwMode="auto">
          <a:xfrm>
            <a:off x="2197100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2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8" name="Rectangle 174"/>
          <p:cNvSpPr>
            <a:spLocks noChangeArrowheads="1"/>
          </p:cNvSpPr>
          <p:nvPr/>
        </p:nvSpPr>
        <p:spPr bwMode="auto">
          <a:xfrm>
            <a:off x="2390775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3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59" name="Rectangle 175"/>
          <p:cNvSpPr>
            <a:spLocks noChangeArrowheads="1"/>
          </p:cNvSpPr>
          <p:nvPr/>
        </p:nvSpPr>
        <p:spPr bwMode="auto">
          <a:xfrm>
            <a:off x="2582863" y="389255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4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0" name="Rectangle 176"/>
          <p:cNvSpPr>
            <a:spLocks noChangeArrowheads="1"/>
          </p:cNvSpPr>
          <p:nvPr/>
        </p:nvSpPr>
        <p:spPr bwMode="auto">
          <a:xfrm>
            <a:off x="2774950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5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1" name="Rectangle 177"/>
          <p:cNvSpPr>
            <a:spLocks noChangeArrowheads="1"/>
          </p:cNvSpPr>
          <p:nvPr/>
        </p:nvSpPr>
        <p:spPr bwMode="auto">
          <a:xfrm>
            <a:off x="2962275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6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2" name="Rectangle 178"/>
          <p:cNvSpPr>
            <a:spLocks noChangeArrowheads="1"/>
          </p:cNvSpPr>
          <p:nvPr/>
        </p:nvSpPr>
        <p:spPr bwMode="auto">
          <a:xfrm>
            <a:off x="3154363" y="389255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7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3" name="Rectangle 179"/>
          <p:cNvSpPr>
            <a:spLocks noChangeArrowheads="1"/>
          </p:cNvSpPr>
          <p:nvPr/>
        </p:nvSpPr>
        <p:spPr bwMode="auto">
          <a:xfrm>
            <a:off x="3346450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8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4" name="Rectangle 180"/>
          <p:cNvSpPr>
            <a:spLocks noChangeArrowheads="1"/>
          </p:cNvSpPr>
          <p:nvPr/>
        </p:nvSpPr>
        <p:spPr bwMode="auto">
          <a:xfrm>
            <a:off x="3533775" y="3892550"/>
            <a:ext cx="428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9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5" name="Rectangle 181"/>
          <p:cNvSpPr>
            <a:spLocks noChangeArrowheads="1"/>
          </p:cNvSpPr>
          <p:nvPr/>
        </p:nvSpPr>
        <p:spPr bwMode="auto">
          <a:xfrm>
            <a:off x="3706813" y="3892550"/>
            <a:ext cx="8731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rPr>
              <a:t>10</a:t>
            </a:r>
            <a:endParaRPr lang="ko-KR" altLang="en-US" sz="2400">
              <a:latin typeface="Tahoma" panose="020B0604030504040204" pitchFamily="34" charset="0"/>
              <a:ea typeface="Gulim" panose="020B0600000101010101" pitchFamily="34" charset="-127"/>
            </a:endParaRPr>
          </a:p>
        </p:txBody>
      </p:sp>
      <p:sp>
        <p:nvSpPr>
          <p:cNvPr id="20566" name="Rectangle 182"/>
          <p:cNvSpPr>
            <a:spLocks noChangeArrowheads="1"/>
          </p:cNvSpPr>
          <p:nvPr/>
        </p:nvSpPr>
        <p:spPr bwMode="auto">
          <a:xfrm>
            <a:off x="1625600" y="2084388"/>
            <a:ext cx="2222500" cy="19907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567" name="Text Box 183"/>
          <p:cNvSpPr txBox="1">
            <a:spLocks noChangeArrowheads="1"/>
          </p:cNvSpPr>
          <p:nvPr/>
        </p:nvSpPr>
        <p:spPr bwMode="auto">
          <a:xfrm>
            <a:off x="1752600" y="4572000"/>
            <a:ext cx="19050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K=2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Arbitrarily choose K object as initial cluster center</a:t>
            </a:r>
          </a:p>
        </p:txBody>
      </p:sp>
      <p:sp>
        <p:nvSpPr>
          <p:cNvPr id="20568" name="Line 184"/>
          <p:cNvSpPr>
            <a:spLocks noChangeShapeType="1"/>
          </p:cNvSpPr>
          <p:nvPr/>
        </p:nvSpPr>
        <p:spPr bwMode="auto">
          <a:xfrm flipV="1">
            <a:off x="2590800" y="4267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69" name="Line 185"/>
          <p:cNvSpPr>
            <a:spLocks noChangeShapeType="1"/>
          </p:cNvSpPr>
          <p:nvPr/>
        </p:nvSpPr>
        <p:spPr bwMode="auto">
          <a:xfrm>
            <a:off x="3962400" y="2895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70" name="Text Box 186"/>
          <p:cNvSpPr txBox="1">
            <a:spLocks noChangeArrowheads="1"/>
          </p:cNvSpPr>
          <p:nvPr/>
        </p:nvSpPr>
        <p:spPr bwMode="auto">
          <a:xfrm>
            <a:off x="3886200" y="3124200"/>
            <a:ext cx="838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Assign each objects to most similar center</a:t>
            </a:r>
          </a:p>
        </p:txBody>
      </p:sp>
      <p:sp>
        <p:nvSpPr>
          <p:cNvPr id="20571" name="Text Box 187"/>
          <p:cNvSpPr txBox="1">
            <a:spLocks noChangeArrowheads="1"/>
          </p:cNvSpPr>
          <p:nvPr/>
        </p:nvSpPr>
        <p:spPr bwMode="auto">
          <a:xfrm>
            <a:off x="7162800" y="3048000"/>
            <a:ext cx="838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Update the cluster means</a:t>
            </a:r>
          </a:p>
        </p:txBody>
      </p:sp>
      <p:sp>
        <p:nvSpPr>
          <p:cNvPr id="20572" name="Freeform 188"/>
          <p:cNvSpPr>
            <a:spLocks/>
          </p:cNvSpPr>
          <p:nvPr/>
        </p:nvSpPr>
        <p:spPr bwMode="auto">
          <a:xfrm>
            <a:off x="2362200" y="3136900"/>
            <a:ext cx="88900" cy="95250"/>
          </a:xfrm>
          <a:custGeom>
            <a:avLst/>
            <a:gdLst>
              <a:gd name="T0" fmla="*/ 44450 w 56"/>
              <a:gd name="T1" fmla="*/ 0 h 60"/>
              <a:gd name="T2" fmla="*/ 88900 w 56"/>
              <a:gd name="T3" fmla="*/ 47625 h 60"/>
              <a:gd name="T4" fmla="*/ 44450 w 56"/>
              <a:gd name="T5" fmla="*/ 95250 h 60"/>
              <a:gd name="T6" fmla="*/ 0 w 56"/>
              <a:gd name="T7" fmla="*/ 47625 h 60"/>
              <a:gd name="T8" fmla="*/ 44450 w 56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60"/>
              <a:gd name="T17" fmla="*/ 56 w 56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3" name="Freeform 189"/>
          <p:cNvSpPr>
            <a:spLocks/>
          </p:cNvSpPr>
          <p:nvPr/>
        </p:nvSpPr>
        <p:spPr bwMode="auto">
          <a:xfrm>
            <a:off x="3124200" y="2971800"/>
            <a:ext cx="88900" cy="93663"/>
          </a:xfrm>
          <a:custGeom>
            <a:avLst/>
            <a:gdLst>
              <a:gd name="T0" fmla="*/ 44450 w 56"/>
              <a:gd name="T1" fmla="*/ 0 h 59"/>
              <a:gd name="T2" fmla="*/ 88900 w 56"/>
              <a:gd name="T3" fmla="*/ 46038 h 59"/>
              <a:gd name="T4" fmla="*/ 44450 w 56"/>
              <a:gd name="T5" fmla="*/ 93663 h 59"/>
              <a:gd name="T6" fmla="*/ 0 w 56"/>
              <a:gd name="T7" fmla="*/ 46038 h 59"/>
              <a:gd name="T8" fmla="*/ 44450 w 56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59"/>
              <a:gd name="T17" fmla="*/ 56 w 56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4" name="Oval 190"/>
          <p:cNvSpPr>
            <a:spLocks noChangeArrowheads="1"/>
          </p:cNvSpPr>
          <p:nvPr/>
        </p:nvSpPr>
        <p:spPr bwMode="auto">
          <a:xfrm>
            <a:off x="1981200" y="3265488"/>
            <a:ext cx="84138" cy="8731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575" name="Oval 191"/>
          <p:cNvSpPr>
            <a:spLocks noChangeArrowheads="1"/>
          </p:cNvSpPr>
          <p:nvPr/>
        </p:nvSpPr>
        <p:spPr bwMode="auto">
          <a:xfrm>
            <a:off x="3497263" y="3113088"/>
            <a:ext cx="84137" cy="8731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576" name="Text Box 192"/>
          <p:cNvSpPr txBox="1">
            <a:spLocks noChangeArrowheads="1"/>
          </p:cNvSpPr>
          <p:nvPr/>
        </p:nvSpPr>
        <p:spPr bwMode="auto">
          <a:xfrm>
            <a:off x="7162800" y="5334000"/>
            <a:ext cx="838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Update the cluster means</a:t>
            </a:r>
          </a:p>
        </p:txBody>
      </p:sp>
      <p:sp>
        <p:nvSpPr>
          <p:cNvPr id="20577" name="Text Box 193"/>
          <p:cNvSpPr txBox="1">
            <a:spLocks noChangeArrowheads="1"/>
          </p:cNvSpPr>
          <p:nvPr/>
        </p:nvSpPr>
        <p:spPr bwMode="auto">
          <a:xfrm>
            <a:off x="9372600" y="41148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reassign</a:t>
            </a:r>
          </a:p>
        </p:txBody>
      </p:sp>
      <p:sp>
        <p:nvSpPr>
          <p:cNvPr id="20578" name="Line 194"/>
          <p:cNvSpPr>
            <a:spLocks noChangeShapeType="1"/>
          </p:cNvSpPr>
          <p:nvPr/>
        </p:nvSpPr>
        <p:spPr bwMode="auto">
          <a:xfrm flipV="1">
            <a:off x="5791200" y="4114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79" name="Text Box 195"/>
          <p:cNvSpPr txBox="1">
            <a:spLocks noChangeArrowheads="1"/>
          </p:cNvSpPr>
          <p:nvPr/>
        </p:nvSpPr>
        <p:spPr bwMode="auto">
          <a:xfrm>
            <a:off x="5943600" y="41148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Gulim" panose="020B0600000101010101" pitchFamily="34" charset="-127"/>
              </a:rPr>
              <a:t>reassign</a:t>
            </a:r>
          </a:p>
        </p:txBody>
      </p:sp>
    </p:spTree>
    <p:extLst>
      <p:ext uri="{BB962C8B-B14F-4D97-AF65-F5344CB8AC3E}">
        <p14:creationId xmlns:p14="http://schemas.microsoft.com/office/powerpoint/2010/main" val="234506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</a:t>
            </a:r>
          </a:p>
          <a:p>
            <a:r>
              <a:rPr lang="en-US" dirty="0"/>
              <a:t>Generate training and test data</a:t>
            </a:r>
          </a:p>
          <a:p>
            <a:r>
              <a:rPr lang="en-US" dirty="0"/>
              <a:t>Build model</a:t>
            </a:r>
          </a:p>
          <a:p>
            <a:r>
              <a:rPr lang="en-US" dirty="0"/>
              <a:t>Evaluate training error</a:t>
            </a:r>
          </a:p>
          <a:p>
            <a:r>
              <a:rPr lang="en-US" dirty="0"/>
              <a:t>Evaluate test error</a:t>
            </a:r>
          </a:p>
          <a:p>
            <a:r>
              <a:rPr lang="en-US" dirty="0"/>
              <a:t>Save and load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8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Statistical process for estimating the relationships among variables</a:t>
            </a:r>
          </a:p>
          <a:p>
            <a:r>
              <a:rPr lang="en-US" dirty="0"/>
              <a:t>Dependence of one variable (</a:t>
            </a:r>
            <a:r>
              <a:rPr lang="en-US" i="1" dirty="0"/>
              <a:t>dependent variable</a:t>
            </a:r>
            <a:r>
              <a:rPr lang="en-US" dirty="0"/>
              <a:t>), on one or more variables (</a:t>
            </a:r>
            <a:r>
              <a:rPr lang="en-US" i="1" dirty="0"/>
              <a:t>explanatory variable</a:t>
            </a:r>
            <a:r>
              <a:rPr lang="en-US" dirty="0"/>
              <a:t>)</a:t>
            </a:r>
          </a:p>
          <a:p>
            <a:r>
              <a:rPr lang="en-US" dirty="0"/>
              <a:t>Predict the average value of the dependent variables in terms of the known or fixed values of the independent variables</a:t>
            </a:r>
          </a:p>
          <a:p>
            <a:r>
              <a:rPr lang="en-US" dirty="0"/>
              <a:t>Predict the value of dependent variable for a given value of the 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212216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Clustering: 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Dimensions</a:t>
            </a:r>
          </a:p>
          <a:p>
            <a:r>
              <a:rPr lang="en-US" dirty="0"/>
              <a:t>By observing data we can choose K to be 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94" y="3060836"/>
            <a:ext cx="2101905" cy="20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1530"/>
            <a:ext cx="10515600" cy="1325563"/>
          </a:xfrm>
        </p:spPr>
        <p:txBody>
          <a:bodyPr/>
          <a:lstStyle/>
          <a:p>
            <a:r>
              <a:rPr lang="en-US" dirty="0"/>
              <a:t>K-Means Clustering: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73" y="1799767"/>
            <a:ext cx="7282573" cy="43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Clustering: Output (k=2)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62" y="2297495"/>
            <a:ext cx="7721063" cy="24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9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OpenIMAJ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5" y="2240782"/>
            <a:ext cx="5801975" cy="3801244"/>
          </a:xfrm>
        </p:spPr>
        <p:txBody>
          <a:bodyPr>
            <a:normAutofit/>
          </a:bodyPr>
          <a:lstStyle/>
          <a:p>
            <a:r>
              <a:rPr lang="en-US" dirty="0" err="1"/>
              <a:t>OpenIMAJ</a:t>
            </a:r>
            <a:r>
              <a:rPr lang="en-US" dirty="0"/>
              <a:t> is a set of libraries and tools for multimedia content analysis and content generation. </a:t>
            </a:r>
          </a:p>
          <a:p>
            <a:pPr lvl="1"/>
            <a:r>
              <a:rPr lang="en-US" sz="2800" dirty="0"/>
              <a:t>state-of-the-art computer vision (e.g. SIFT descriptors, salient region detection, face detection, etc.) </a:t>
            </a:r>
          </a:p>
          <a:p>
            <a:pPr lvl="1"/>
            <a:r>
              <a:rPr lang="en-US" sz="2800" dirty="0"/>
              <a:t>advanced data clustering, </a:t>
            </a:r>
          </a:p>
          <a:p>
            <a:pPr lvl="1"/>
            <a:r>
              <a:rPr lang="en-US" sz="2800" dirty="0"/>
              <a:t>performs analysis on the content, layout and structure of webpages.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9663" y="5845732"/>
            <a:ext cx="216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http://openimaj.org/</a:t>
            </a:r>
          </a:p>
        </p:txBody>
      </p:sp>
      <p:pic>
        <p:nvPicPr>
          <p:cNvPr id="1026" name="Picture 2" descr="Image result for openima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825625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0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OpenIMAJ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Library for multimedia content analysis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sz="1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http://openimaj.org/tutorial/index.html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795587"/>
            <a:ext cx="5043489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Frames</a:t>
            </a:r>
            <a:endParaRPr lang="en-US" dirty="0"/>
          </a:p>
        </p:txBody>
      </p:sp>
      <p:pic>
        <p:nvPicPr>
          <p:cNvPr id="2050" name="Picture 2" descr="Image result for video fr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27" y="1837336"/>
            <a:ext cx="5705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video fr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6" y="1940762"/>
            <a:ext cx="4524375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video fra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37" y="3976087"/>
            <a:ext cx="24098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96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Frames Extraction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212" y="3815556"/>
            <a:ext cx="3457575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4" y="2533650"/>
            <a:ext cx="9394031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66850" y="3124200"/>
            <a:ext cx="436245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7622381" y="3276600"/>
            <a:ext cx="3057524" cy="1352550"/>
          </a:xfrm>
          <a:prstGeom prst="wedgeEllipseCallout">
            <a:avLst>
              <a:gd name="adj1" fmla="val -106191"/>
              <a:gd name="adj2" fmla="val -48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Iterating over Video Frames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7547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48" y="189319"/>
            <a:ext cx="9236943" cy="1676603"/>
          </a:xfrm>
        </p:spPr>
        <p:txBody>
          <a:bodyPr>
            <a:normAutofit/>
          </a:bodyPr>
          <a:lstStyle/>
          <a:p>
            <a:r>
              <a:rPr lang="en-IN" dirty="0"/>
              <a:t>SIFT – Scale Invariant Feature Transform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8930" y="2438400"/>
            <a:ext cx="6361470" cy="3785419"/>
          </a:xfrm>
        </p:spPr>
        <p:txBody>
          <a:bodyPr>
            <a:normAutofit/>
          </a:bodyPr>
          <a:lstStyle/>
          <a:p>
            <a:r>
              <a:rPr lang="en-US" dirty="0"/>
              <a:t>Addresses the problem of matching features with changing scale and rotation</a:t>
            </a:r>
          </a:p>
          <a:p>
            <a:r>
              <a:rPr lang="en-US" dirty="0"/>
              <a:t>Very successful; experiments have shown it is one of the best approaches for feature matching</a:t>
            </a:r>
          </a:p>
          <a:p>
            <a:r>
              <a:rPr lang="en-US" dirty="0"/>
              <a:t>Widely used for recognizing objects from image databases matching</a:t>
            </a:r>
          </a:p>
        </p:txBody>
      </p:sp>
      <p:pic>
        <p:nvPicPr>
          <p:cNvPr id="5122" name="Picture 2" descr="Image result for SI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972" y="2270964"/>
            <a:ext cx="48577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3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SIFT – Scale Invariant Feature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Scale-space Extrema Detection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78" y="2491318"/>
            <a:ext cx="4743450" cy="3486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122" y="3492706"/>
            <a:ext cx="29051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1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SIFT – Scale Invariant Feature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Keypoint</a:t>
            </a:r>
            <a:r>
              <a:rPr lang="en-US" dirty="0"/>
              <a:t> Localization</a:t>
            </a:r>
          </a:p>
          <a:p>
            <a:pPr lvl="1"/>
            <a:r>
              <a:rPr lang="en-US" dirty="0"/>
              <a:t>Once potential </a:t>
            </a:r>
            <a:r>
              <a:rPr lang="en-US" dirty="0" err="1"/>
              <a:t>keypoints</a:t>
            </a:r>
            <a:r>
              <a:rPr lang="en-US" dirty="0"/>
              <a:t> locations are found, they have to be refined to get more accurate results</a:t>
            </a:r>
          </a:p>
          <a:p>
            <a:pPr lvl="1"/>
            <a:r>
              <a:rPr lang="en-US" dirty="0"/>
              <a:t>They used Taylor series expansion of scale space to get more accurate location of extrema, and if the intensity at this extrema is less than a threshold value (0.03 as per the paper), it is rejected. </a:t>
            </a:r>
            <a:endParaRPr lang="en-IN" dirty="0"/>
          </a:p>
          <a:p>
            <a:r>
              <a:rPr lang="en-US" dirty="0"/>
              <a:t>Orientation Assignment</a:t>
            </a:r>
          </a:p>
          <a:p>
            <a:pPr lvl="1"/>
            <a:r>
              <a:rPr lang="en-US" dirty="0"/>
              <a:t>An orientation is assigned to each </a:t>
            </a:r>
            <a:r>
              <a:rPr lang="en-US" dirty="0" err="1"/>
              <a:t>keypoint</a:t>
            </a:r>
            <a:r>
              <a:rPr lang="en-US" dirty="0"/>
              <a:t> to achieve invariance to image rotation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478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parameters in the linear regression model are very easy to interpret.</a:t>
            </a:r>
          </a:p>
          <a:p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0</a:t>
            </a:r>
            <a:r>
              <a:rPr lang="en-US" dirty="0"/>
              <a:t> is the intercept (i.e. the average value for Y if all the X’s are zero), </a:t>
            </a:r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j</a:t>
            </a:r>
            <a:r>
              <a:rPr lang="en-US" dirty="0"/>
              <a:t> is the slope for the </a:t>
            </a:r>
            <a:r>
              <a:rPr lang="en-US" dirty="0" err="1"/>
              <a:t>jth</a:t>
            </a:r>
            <a:r>
              <a:rPr lang="en-US" dirty="0"/>
              <a:t> variable </a:t>
            </a:r>
            <a:r>
              <a:rPr lang="en-US" dirty="0" err="1">
                <a:sym typeface="Symbol" pitchFamily="18" charset="2"/>
              </a:rPr>
              <a:t>X</a:t>
            </a:r>
            <a:r>
              <a:rPr lang="en-US" baseline="-25000" dirty="0" err="1">
                <a:sym typeface="Symbol" pitchFamily="18" charset="2"/>
              </a:rPr>
              <a:t>j</a:t>
            </a:r>
            <a:endParaRPr lang="en-US" baseline="-25000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</a:t>
            </a:r>
            <a:r>
              <a:rPr lang="en-US" baseline="-25000" dirty="0">
                <a:sym typeface="Symbol" pitchFamily="18" charset="2"/>
              </a:rPr>
              <a:t>j</a:t>
            </a:r>
            <a:r>
              <a:rPr lang="en-US" dirty="0"/>
              <a:t> is the average increase in Y when </a:t>
            </a:r>
            <a:r>
              <a:rPr lang="en-US" dirty="0" err="1">
                <a:sym typeface="Symbol" pitchFamily="18" charset="2"/>
              </a:rPr>
              <a:t>X</a:t>
            </a:r>
            <a:r>
              <a:rPr lang="en-US" baseline="-25000" dirty="0" err="1">
                <a:sym typeface="Symbol" pitchFamily="18" charset="2"/>
              </a:rPr>
              <a:t>j</a:t>
            </a:r>
            <a:r>
              <a:rPr lang="en-US" baseline="-25000" dirty="0">
                <a:sym typeface="Symbol" pitchFamily="18" charset="2"/>
              </a:rPr>
              <a:t> </a:t>
            </a:r>
            <a:r>
              <a:rPr lang="en-US" dirty="0"/>
              <a:t>is increased by one and </a:t>
            </a:r>
            <a:r>
              <a:rPr lang="en-US" b="1" dirty="0"/>
              <a:t>all other X’s are held constant. </a:t>
            </a:r>
          </a:p>
          <a:p>
            <a:r>
              <a:rPr lang="en-US" b="1" dirty="0"/>
              <a:t>Y is a quantitative variable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295564"/>
              </p:ext>
            </p:extLst>
          </p:nvPr>
        </p:nvGraphicFramePr>
        <p:xfrm>
          <a:off x="1177706" y="1927334"/>
          <a:ext cx="58816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2171700" imgH="228600" progId="Equation.3">
                  <p:embed/>
                </p:oleObj>
              </mc:Choice>
              <mc:Fallback>
                <p:oleObj name="Equation" r:id="rId3" imgW="2171700" imgH="22860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706" y="1927334"/>
                        <a:ext cx="5881688" cy="6191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47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SIFT – Scale Invariant Feature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Keypoint</a:t>
            </a:r>
            <a:r>
              <a:rPr lang="en-IN" dirty="0"/>
              <a:t> Descriptor</a:t>
            </a:r>
          </a:p>
          <a:p>
            <a:pPr lvl="1"/>
            <a:r>
              <a:rPr lang="en-US" dirty="0"/>
              <a:t> A 16x16 </a:t>
            </a:r>
            <a:r>
              <a:rPr lang="en-US" dirty="0" err="1"/>
              <a:t>neighbourhood</a:t>
            </a:r>
            <a:r>
              <a:rPr lang="en-US" dirty="0"/>
              <a:t> around the </a:t>
            </a:r>
            <a:r>
              <a:rPr lang="en-US" dirty="0" err="1"/>
              <a:t>keypoint</a:t>
            </a:r>
            <a:r>
              <a:rPr lang="en-US" dirty="0"/>
              <a:t> is taken. It is divided into 16 sub-blocks of 4x4 size. For each sub-block, 8 bin orientation histogram is created. So a total of 128 bin values are available. It is represented as a vector to form </a:t>
            </a:r>
            <a:r>
              <a:rPr lang="en-US" dirty="0" err="1"/>
              <a:t>keypoint</a:t>
            </a:r>
            <a:r>
              <a:rPr lang="en-US" dirty="0"/>
              <a:t> descriptor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47" y="3124663"/>
            <a:ext cx="5931706" cy="300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9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Shot Transition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4244" y="1825625"/>
            <a:ext cx="48795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Shot transition detection</a:t>
            </a:r>
            <a:r>
              <a:rPr lang="en-US" dirty="0"/>
              <a:t> (</a:t>
            </a:r>
            <a:r>
              <a:rPr lang="en-US" b="1" i="1" dirty="0"/>
              <a:t>shot detection </a:t>
            </a:r>
            <a:r>
              <a:rPr lang="en-US" dirty="0"/>
              <a:t>also called </a:t>
            </a:r>
            <a:r>
              <a:rPr lang="en-US" b="1" dirty="0"/>
              <a:t>cut detection</a:t>
            </a:r>
            <a:r>
              <a:rPr lang="en-US" dirty="0"/>
              <a:t>)</a:t>
            </a:r>
          </a:p>
          <a:p>
            <a:r>
              <a:rPr lang="en-US" dirty="0"/>
              <a:t>The automated detection of transitions between </a:t>
            </a:r>
            <a:r>
              <a:rPr lang="en-US" i="1" dirty="0">
                <a:hlinkClick r:id="rId2" tooltip="Shot (filmmaking)"/>
              </a:rPr>
              <a:t>shots</a:t>
            </a:r>
            <a:r>
              <a:rPr lang="en-US" dirty="0"/>
              <a:t> in </a:t>
            </a:r>
            <a:r>
              <a:rPr lang="en-US" dirty="0">
                <a:hlinkClick r:id="rId3" tooltip="Digital video"/>
              </a:rPr>
              <a:t>digital video</a:t>
            </a:r>
            <a:r>
              <a:rPr lang="en-US" dirty="0"/>
              <a:t> with the purpose of temporal segmentation of videos.</a:t>
            </a:r>
          </a:p>
          <a:p>
            <a:r>
              <a:rPr lang="en-US" dirty="0"/>
              <a:t>Compute the threshold based on image features such as SIFT</a:t>
            </a:r>
          </a:p>
        </p:txBody>
      </p:sp>
      <p:pic>
        <p:nvPicPr>
          <p:cNvPr id="4098" name="Picture 2" descr="Image result for shot trans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48" y="1779067"/>
            <a:ext cx="4572905" cy="18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hot transi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10395" y="4342290"/>
            <a:ext cx="5559613" cy="183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9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Shot Transition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Comparing the SIFT features with adjacent images</a:t>
            </a:r>
          </a:p>
          <a:p>
            <a:r>
              <a:rPr lang="en-IN" dirty="0"/>
              <a:t>If common features are less than Threshold, it is shot transition</a:t>
            </a:r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001294"/>
            <a:ext cx="8879001" cy="819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1550" y="4457700"/>
            <a:ext cx="8667750" cy="362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5276850" y="5027831"/>
            <a:ext cx="4257675" cy="1356519"/>
          </a:xfrm>
          <a:prstGeom prst="wedgeEllipseCallout">
            <a:avLst>
              <a:gd name="adj1" fmla="val -99094"/>
              <a:gd name="adj2" fmla="val -61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Retrieving SIFT Key points in the image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028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Frame Detection (Shot Transition)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9474"/>
            <a:ext cx="9931359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Shot Transition Detection (Key Frames)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47812" y="2199305"/>
            <a:ext cx="6368640" cy="2709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1721870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Video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1235" y="1737360"/>
            <a:ext cx="216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Frames Detected</a:t>
            </a:r>
          </a:p>
        </p:txBody>
      </p:sp>
      <p:pic>
        <p:nvPicPr>
          <p:cNvPr id="6" name="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790" y="2345078"/>
            <a:ext cx="4201390" cy="22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Maven Dependency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877911"/>
            <a:ext cx="1070998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&gt;com.clarifai.clarifai-api2&lt;/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&gt;core&lt;/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&gt;2.1.0&lt;/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80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CLARIFAI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Clarifai</a:t>
            </a:r>
            <a:r>
              <a:rPr lang="en-US" dirty="0"/>
              <a:t> API offers image and video recognition as a service. Whether you have one image or billions, you are only steps away from using artificial intelligence to recognize your visual content.</a:t>
            </a:r>
          </a:p>
          <a:p>
            <a:endParaRPr lang="en-US" dirty="0"/>
          </a:p>
          <a:p>
            <a:r>
              <a:rPr lang="en-US" dirty="0"/>
              <a:t>The API is built around a simple idea. You send inputs (images) to the service and it returns predictions.</a:t>
            </a:r>
          </a:p>
          <a:p>
            <a:endParaRPr lang="en-IN" dirty="0"/>
          </a:p>
          <a:p>
            <a:r>
              <a:rPr lang="en-US" dirty="0"/>
              <a:t>The type of prediction is based on what model you run the input through.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07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Food</a:t>
            </a:r>
          </a:p>
          <a:p>
            <a:r>
              <a:rPr lang="en-IN" dirty="0"/>
              <a:t>Travel</a:t>
            </a:r>
          </a:p>
          <a:p>
            <a:r>
              <a:rPr lang="en-IN" dirty="0"/>
              <a:t>NSFW</a:t>
            </a:r>
          </a:p>
          <a:p>
            <a:r>
              <a:rPr lang="en-IN" dirty="0"/>
              <a:t>Wedding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7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Sign up at </a:t>
            </a:r>
            <a:r>
              <a:rPr lang="en-IN" dirty="0">
                <a:hlinkClick r:id="rId2"/>
              </a:rPr>
              <a:t>https://clarifai.com/</a:t>
            </a:r>
            <a:endParaRPr lang="en-IN" dirty="0"/>
          </a:p>
          <a:p>
            <a:r>
              <a:rPr lang="en-IN" dirty="0"/>
              <a:t>Create a new application Client ID &amp; Secret </a:t>
            </a:r>
            <a:r>
              <a:rPr lang="en-IN" dirty="0">
                <a:hlinkClick r:id="rId3"/>
              </a:rPr>
              <a:t>https://developer.clarifai.com/account/applications/</a:t>
            </a:r>
            <a:endParaRPr lang="en-I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959" y="2917266"/>
            <a:ext cx="7139401" cy="33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1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16190" y="2165295"/>
            <a:ext cx="10937610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ClarifaiClient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client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ClarifaiBuilder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"CLIENT_ID"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"CLIENT_SECRET"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.client(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OkHttpClient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buildSync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ClarifaiResponse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client.getDefaultModels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generalModel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().predict()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withInputs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ClarifaiInput.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forImage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ClarifaiImage.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"input/maxresdefault.jpg"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executeSync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921" y="2086940"/>
            <a:ext cx="3171171" cy="22704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estimate the parameters using least squares i.e. minimize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1752600" y="4008439"/>
          <a:ext cx="414655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4" imgW="2108200" imgH="965200" progId="Equation.3">
                  <p:embed/>
                </p:oleObj>
              </mc:Choice>
              <mc:Fallback>
                <p:oleObj name="Equation" r:id="rId4" imgW="2108200" imgH="96520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08439"/>
                        <a:ext cx="414655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7757" r="25964" b="36060"/>
          <a:stretch>
            <a:fillRect/>
          </a:stretch>
        </p:blipFill>
        <p:spPr bwMode="auto">
          <a:xfrm>
            <a:off x="7512103" y="1999345"/>
            <a:ext cx="3203976" cy="357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647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688" y="1812373"/>
            <a:ext cx="42498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4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49" y="2430413"/>
            <a:ext cx="5125621" cy="3065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10" y="2339978"/>
            <a:ext cx="6048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899" y="2215038"/>
            <a:ext cx="4360471" cy="4876800"/>
          </a:xfrm>
        </p:spPr>
        <p:txBody>
          <a:bodyPr/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dirty="0">
                <a:latin typeface="Times New Roman" pitchFamily="18" charset="0"/>
              </a:rPr>
              <a:t>The regression line from the sample is not the regression line from the population.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dirty="0">
              <a:latin typeface="Times New Roman" pitchFamily="18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dirty="0">
                <a:latin typeface="Times New Roman" pitchFamily="18" charset="0"/>
              </a:rPr>
              <a:t>What we want to do:</a:t>
            </a:r>
          </a:p>
          <a:p>
            <a:pPr marL="800100" lvl="1" indent="-342900">
              <a:buClr>
                <a:schemeClr val="bg2"/>
              </a:buClr>
              <a:buSzPct val="50000"/>
              <a:buFont typeface="Wingdings" charset="2"/>
              <a:buChar char="Ø"/>
            </a:pPr>
            <a:r>
              <a:rPr kumimoji="1" lang="en-US" dirty="0">
                <a:latin typeface="Times New Roman" pitchFamily="18" charset="0"/>
              </a:rPr>
              <a:t>Assess how well the line describes the plot.</a:t>
            </a:r>
          </a:p>
          <a:p>
            <a:pPr marL="800100" lvl="1" indent="-342900">
              <a:buClr>
                <a:schemeClr val="bg2"/>
              </a:buClr>
              <a:buSzPct val="50000"/>
              <a:buFont typeface="Wingdings" charset="2"/>
              <a:buChar char="Ø"/>
            </a:pPr>
            <a:r>
              <a:rPr kumimoji="1" lang="en-US" dirty="0">
                <a:latin typeface="Times New Roman" pitchFamily="18" charset="0"/>
              </a:rPr>
              <a:t>Guess the slope of the population line.</a:t>
            </a:r>
          </a:p>
          <a:p>
            <a:pPr marL="800100" lvl="1" indent="-342900">
              <a:buClr>
                <a:schemeClr val="bg2"/>
              </a:buClr>
              <a:buSzPct val="50000"/>
              <a:buFont typeface="Wingdings" charset="2"/>
              <a:buChar char="Ø"/>
            </a:pPr>
            <a:r>
              <a:rPr kumimoji="1" lang="en-US" dirty="0">
                <a:latin typeface="Times New Roman" pitchFamily="18" charset="0"/>
              </a:rPr>
              <a:t>Guess what value Y would take for a given X value</a:t>
            </a:r>
            <a:endParaRPr lang="en-US" dirty="0"/>
          </a:p>
        </p:txBody>
      </p:sp>
      <p:sp>
        <p:nvSpPr>
          <p:cNvPr id="99" name="Footer Placeholder 9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98"/>
          <p:cNvGrpSpPr>
            <a:grpSpLocks/>
          </p:cNvGrpSpPr>
          <p:nvPr/>
        </p:nvGrpSpPr>
        <p:grpSpPr bwMode="auto">
          <a:xfrm>
            <a:off x="6775841" y="1835871"/>
            <a:ext cx="5018821" cy="4523602"/>
            <a:chOff x="2736" y="1152"/>
            <a:chExt cx="3218" cy="303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226" y="1584"/>
              <a:ext cx="1998" cy="18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500"/>
              <a:ext cx="17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>
              <a:off x="3165" y="3426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68" y="3387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3165" y="3163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68" y="3124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3165" y="2900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68" y="2861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4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3165" y="2637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068" y="2598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6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3165" y="2364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068" y="2325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8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3165" y="2101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990" y="2062"/>
              <a:ext cx="17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165" y="1838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990" y="1799"/>
              <a:ext cx="17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12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3165" y="1575"/>
              <a:ext cx="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990" y="1536"/>
              <a:ext cx="17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14</a:t>
              </a:r>
              <a:endParaRPr kumimoji="1" lang="en-US" sz="3200">
                <a:latin typeface="Times New Roman" pitchFamily="18" charset="0"/>
              </a:endParaRPr>
            </a:p>
          </p:txBody>
        </p: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3322" y="1728"/>
              <a:ext cx="1802" cy="1568"/>
              <a:chOff x="3531" y="1617"/>
              <a:chExt cx="1802" cy="1568"/>
            </a:xfrm>
          </p:grpSpPr>
          <p:sp>
            <p:nvSpPr>
              <p:cNvPr id="49" name="Rectangle 22"/>
              <p:cNvSpPr>
                <a:spLocks noChangeArrowheads="1"/>
              </p:cNvSpPr>
              <p:nvPr/>
            </p:nvSpPr>
            <p:spPr bwMode="auto">
              <a:xfrm>
                <a:off x="5119" y="1851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23"/>
              <p:cNvSpPr>
                <a:spLocks noChangeArrowheads="1"/>
              </p:cNvSpPr>
              <p:nvPr/>
            </p:nvSpPr>
            <p:spPr bwMode="auto">
              <a:xfrm>
                <a:off x="3872" y="2708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24"/>
              <p:cNvSpPr>
                <a:spLocks noChangeArrowheads="1"/>
              </p:cNvSpPr>
              <p:nvPr/>
            </p:nvSpPr>
            <p:spPr bwMode="auto">
              <a:xfrm>
                <a:off x="4339" y="2591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4193" y="2182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5168" y="1665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3765" y="264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28"/>
              <p:cNvSpPr>
                <a:spLocks noChangeArrowheads="1"/>
              </p:cNvSpPr>
              <p:nvPr/>
            </p:nvSpPr>
            <p:spPr bwMode="auto">
              <a:xfrm>
                <a:off x="4018" y="251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3843" y="2737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4447" y="2318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4252" y="2601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4495" y="2357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4495" y="2445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4193" y="2318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4544" y="2318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3726" y="3039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4534" y="2279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4710" y="213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4953" y="2065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4603" y="2162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4174" y="2611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42"/>
              <p:cNvSpPr>
                <a:spLocks noChangeArrowheads="1"/>
              </p:cNvSpPr>
              <p:nvPr/>
            </p:nvSpPr>
            <p:spPr bwMode="auto">
              <a:xfrm>
                <a:off x="5100" y="1919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4671" y="218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44"/>
              <p:cNvSpPr>
                <a:spLocks noChangeArrowheads="1"/>
              </p:cNvSpPr>
              <p:nvPr/>
            </p:nvSpPr>
            <p:spPr bwMode="auto">
              <a:xfrm>
                <a:off x="4018" y="253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45"/>
              <p:cNvSpPr>
                <a:spLocks noChangeArrowheads="1"/>
              </p:cNvSpPr>
              <p:nvPr/>
            </p:nvSpPr>
            <p:spPr bwMode="auto">
              <a:xfrm>
                <a:off x="4836" y="2162"/>
                <a:ext cx="30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46"/>
              <p:cNvSpPr>
                <a:spLocks noChangeArrowheads="1"/>
              </p:cNvSpPr>
              <p:nvPr/>
            </p:nvSpPr>
            <p:spPr bwMode="auto">
              <a:xfrm>
                <a:off x="4593" y="219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47"/>
              <p:cNvSpPr>
                <a:spLocks noChangeArrowheads="1"/>
              </p:cNvSpPr>
              <p:nvPr/>
            </p:nvSpPr>
            <p:spPr bwMode="auto">
              <a:xfrm>
                <a:off x="5070" y="1968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48"/>
              <p:cNvSpPr>
                <a:spLocks noChangeArrowheads="1"/>
              </p:cNvSpPr>
              <p:nvPr/>
            </p:nvSpPr>
            <p:spPr bwMode="auto">
              <a:xfrm>
                <a:off x="5265" y="1617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49"/>
              <p:cNvSpPr>
                <a:spLocks noChangeArrowheads="1"/>
              </p:cNvSpPr>
              <p:nvPr/>
            </p:nvSpPr>
            <p:spPr bwMode="auto">
              <a:xfrm>
                <a:off x="5275" y="176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50"/>
              <p:cNvSpPr>
                <a:spLocks noChangeArrowheads="1"/>
              </p:cNvSpPr>
              <p:nvPr/>
            </p:nvSpPr>
            <p:spPr bwMode="auto">
              <a:xfrm>
                <a:off x="3618" y="2951"/>
                <a:ext cx="30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51"/>
              <p:cNvSpPr>
                <a:spLocks noChangeArrowheads="1"/>
              </p:cNvSpPr>
              <p:nvPr/>
            </p:nvSpPr>
            <p:spPr bwMode="auto">
              <a:xfrm>
                <a:off x="5090" y="189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52"/>
              <p:cNvSpPr>
                <a:spLocks noChangeArrowheads="1"/>
              </p:cNvSpPr>
              <p:nvPr/>
            </p:nvSpPr>
            <p:spPr bwMode="auto">
              <a:xfrm>
                <a:off x="5304" y="179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53"/>
              <p:cNvSpPr>
                <a:spLocks noChangeArrowheads="1"/>
              </p:cNvSpPr>
              <p:nvPr/>
            </p:nvSpPr>
            <p:spPr bwMode="auto">
              <a:xfrm>
                <a:off x="4778" y="188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54"/>
              <p:cNvSpPr>
                <a:spLocks noChangeArrowheads="1"/>
              </p:cNvSpPr>
              <p:nvPr/>
            </p:nvSpPr>
            <p:spPr bwMode="auto">
              <a:xfrm>
                <a:off x="3813" y="2942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55"/>
              <p:cNvSpPr>
                <a:spLocks noChangeArrowheads="1"/>
              </p:cNvSpPr>
              <p:nvPr/>
            </p:nvSpPr>
            <p:spPr bwMode="auto">
              <a:xfrm>
                <a:off x="4096" y="2503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56"/>
              <p:cNvSpPr>
                <a:spLocks noChangeArrowheads="1"/>
              </p:cNvSpPr>
              <p:nvPr/>
            </p:nvSpPr>
            <p:spPr bwMode="auto">
              <a:xfrm>
                <a:off x="3823" y="2679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57"/>
              <p:cNvSpPr>
                <a:spLocks noChangeArrowheads="1"/>
              </p:cNvSpPr>
              <p:nvPr/>
            </p:nvSpPr>
            <p:spPr bwMode="auto">
              <a:xfrm>
                <a:off x="4057" y="2757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58"/>
              <p:cNvSpPr>
                <a:spLocks noChangeArrowheads="1"/>
              </p:cNvSpPr>
              <p:nvPr/>
            </p:nvSpPr>
            <p:spPr bwMode="auto">
              <a:xfrm>
                <a:off x="5178" y="2114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59"/>
              <p:cNvSpPr>
                <a:spLocks noChangeArrowheads="1"/>
              </p:cNvSpPr>
              <p:nvPr/>
            </p:nvSpPr>
            <p:spPr bwMode="auto">
              <a:xfrm>
                <a:off x="4564" y="203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60"/>
              <p:cNvSpPr>
                <a:spLocks noChangeArrowheads="1"/>
              </p:cNvSpPr>
              <p:nvPr/>
            </p:nvSpPr>
            <p:spPr bwMode="auto">
              <a:xfrm>
                <a:off x="3560" y="3010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61"/>
              <p:cNvSpPr>
                <a:spLocks noChangeArrowheads="1"/>
              </p:cNvSpPr>
              <p:nvPr/>
            </p:nvSpPr>
            <p:spPr bwMode="auto">
              <a:xfrm>
                <a:off x="3901" y="2903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62"/>
              <p:cNvSpPr>
                <a:spLocks noChangeArrowheads="1"/>
              </p:cNvSpPr>
              <p:nvPr/>
            </p:nvSpPr>
            <p:spPr bwMode="auto">
              <a:xfrm>
                <a:off x="3531" y="2854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63"/>
              <p:cNvSpPr>
                <a:spLocks noChangeArrowheads="1"/>
              </p:cNvSpPr>
              <p:nvPr/>
            </p:nvSpPr>
            <p:spPr bwMode="auto">
              <a:xfrm>
                <a:off x="4203" y="239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64"/>
              <p:cNvSpPr>
                <a:spLocks noChangeArrowheads="1"/>
              </p:cNvSpPr>
              <p:nvPr/>
            </p:nvSpPr>
            <p:spPr bwMode="auto">
              <a:xfrm>
                <a:off x="4729" y="1938"/>
                <a:ext cx="29" cy="3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65"/>
              <p:cNvSpPr>
                <a:spLocks noChangeArrowheads="1"/>
              </p:cNvSpPr>
              <p:nvPr/>
            </p:nvSpPr>
            <p:spPr bwMode="auto">
              <a:xfrm>
                <a:off x="4534" y="2143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66"/>
              <p:cNvSpPr>
                <a:spLocks noChangeArrowheads="1"/>
              </p:cNvSpPr>
              <p:nvPr/>
            </p:nvSpPr>
            <p:spPr bwMode="auto">
              <a:xfrm>
                <a:off x="4583" y="2192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67"/>
              <p:cNvSpPr>
                <a:spLocks noChangeArrowheads="1"/>
              </p:cNvSpPr>
              <p:nvPr/>
            </p:nvSpPr>
            <p:spPr bwMode="auto">
              <a:xfrm>
                <a:off x="3794" y="2835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Rectangle 68"/>
              <p:cNvSpPr>
                <a:spLocks noChangeArrowheads="1"/>
              </p:cNvSpPr>
              <p:nvPr/>
            </p:nvSpPr>
            <p:spPr bwMode="auto">
              <a:xfrm>
                <a:off x="5139" y="203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69"/>
              <p:cNvSpPr>
                <a:spLocks noChangeArrowheads="1"/>
              </p:cNvSpPr>
              <p:nvPr/>
            </p:nvSpPr>
            <p:spPr bwMode="auto">
              <a:xfrm>
                <a:off x="3550" y="3156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70"/>
              <p:cNvSpPr>
                <a:spLocks noChangeArrowheads="1"/>
              </p:cNvSpPr>
              <p:nvPr/>
            </p:nvSpPr>
            <p:spPr bwMode="auto">
              <a:xfrm>
                <a:off x="3540" y="2815"/>
                <a:ext cx="30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71"/>
              <p:cNvSpPr>
                <a:spLocks noChangeArrowheads="1"/>
              </p:cNvSpPr>
              <p:nvPr/>
            </p:nvSpPr>
            <p:spPr bwMode="auto">
              <a:xfrm>
                <a:off x="4242" y="2484"/>
                <a:ext cx="29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3264" y="1584"/>
              <a:ext cx="200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>
              <a:off x="5231" y="1575"/>
              <a:ext cx="1" cy="185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 flipH="1">
              <a:off x="3223" y="3426"/>
              <a:ext cx="200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 flipV="1">
              <a:off x="3223" y="1575"/>
              <a:ext cx="1" cy="185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>
              <a:off x="3223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77"/>
            <p:cNvSpPr>
              <a:spLocks noChangeArrowheads="1"/>
            </p:cNvSpPr>
            <p:nvPr/>
          </p:nvSpPr>
          <p:spPr bwMode="auto">
            <a:xfrm>
              <a:off x="3116" y="3523"/>
              <a:ext cx="22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-10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0" name="Line 78"/>
            <p:cNvSpPr>
              <a:spLocks noChangeShapeType="1"/>
            </p:cNvSpPr>
            <p:nvPr/>
          </p:nvSpPr>
          <p:spPr bwMode="auto">
            <a:xfrm>
              <a:off x="3477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79"/>
            <p:cNvSpPr>
              <a:spLocks noChangeShapeType="1"/>
            </p:cNvSpPr>
            <p:nvPr/>
          </p:nvSpPr>
          <p:spPr bwMode="auto">
            <a:xfrm>
              <a:off x="3730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80"/>
            <p:cNvSpPr>
              <a:spLocks noChangeArrowheads="1"/>
            </p:cNvSpPr>
            <p:nvPr/>
          </p:nvSpPr>
          <p:spPr bwMode="auto">
            <a:xfrm>
              <a:off x="3662" y="3523"/>
              <a:ext cx="13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-5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3" name="Line 81"/>
            <p:cNvSpPr>
              <a:spLocks noChangeShapeType="1"/>
            </p:cNvSpPr>
            <p:nvPr/>
          </p:nvSpPr>
          <p:spPr bwMode="auto">
            <a:xfrm>
              <a:off x="3974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2"/>
            <p:cNvSpPr>
              <a:spLocks noChangeShapeType="1"/>
            </p:cNvSpPr>
            <p:nvPr/>
          </p:nvSpPr>
          <p:spPr bwMode="auto">
            <a:xfrm>
              <a:off x="4227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83"/>
            <p:cNvSpPr>
              <a:spLocks noChangeArrowheads="1"/>
            </p:cNvSpPr>
            <p:nvPr/>
          </p:nvSpPr>
          <p:spPr bwMode="auto">
            <a:xfrm>
              <a:off x="4178" y="352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6" name="Line 84"/>
            <p:cNvSpPr>
              <a:spLocks noChangeShapeType="1"/>
            </p:cNvSpPr>
            <p:nvPr/>
          </p:nvSpPr>
          <p:spPr bwMode="auto">
            <a:xfrm>
              <a:off x="4480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85"/>
            <p:cNvSpPr>
              <a:spLocks noChangeShapeType="1"/>
            </p:cNvSpPr>
            <p:nvPr/>
          </p:nvSpPr>
          <p:spPr bwMode="auto">
            <a:xfrm>
              <a:off x="4734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86"/>
            <p:cNvSpPr>
              <a:spLocks noChangeArrowheads="1"/>
            </p:cNvSpPr>
            <p:nvPr/>
          </p:nvSpPr>
          <p:spPr bwMode="auto">
            <a:xfrm>
              <a:off x="4685" y="352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5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39" name="Line 87"/>
            <p:cNvSpPr>
              <a:spLocks noChangeShapeType="1"/>
            </p:cNvSpPr>
            <p:nvPr/>
          </p:nvSpPr>
          <p:spPr bwMode="auto">
            <a:xfrm>
              <a:off x="4977" y="3426"/>
              <a:ext cx="1" cy="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88"/>
            <p:cNvSpPr>
              <a:spLocks noChangeShapeType="1"/>
            </p:cNvSpPr>
            <p:nvPr/>
          </p:nvSpPr>
          <p:spPr bwMode="auto">
            <a:xfrm>
              <a:off x="5231" y="3426"/>
              <a:ext cx="1" cy="5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89"/>
            <p:cNvSpPr>
              <a:spLocks noChangeArrowheads="1"/>
            </p:cNvSpPr>
            <p:nvPr/>
          </p:nvSpPr>
          <p:spPr bwMode="auto">
            <a:xfrm>
              <a:off x="5143" y="3523"/>
              <a:ext cx="17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10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42" name="Rectangle 90"/>
            <p:cNvSpPr>
              <a:spLocks noChangeArrowheads="1"/>
            </p:cNvSpPr>
            <p:nvPr/>
          </p:nvSpPr>
          <p:spPr bwMode="auto">
            <a:xfrm>
              <a:off x="4149" y="3679"/>
              <a:ext cx="10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90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endParaRPr kumimoji="1" lang="en-US" sz="3200">
                <a:latin typeface="Times New Roman" pitchFamily="18" charset="0"/>
              </a:endParaRPr>
            </a:p>
          </p:txBody>
        </p:sp>
        <p:sp>
          <p:nvSpPr>
            <p:cNvPr id="43" name="Line 91"/>
            <p:cNvSpPr>
              <a:spLocks noChangeShapeType="1"/>
            </p:cNvSpPr>
            <p:nvPr/>
          </p:nvSpPr>
          <p:spPr bwMode="auto">
            <a:xfrm flipV="1">
              <a:off x="3312" y="1728"/>
              <a:ext cx="1728" cy="148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93"/>
            <p:cNvSpPr txBox="1">
              <a:spLocks noChangeArrowheads="1"/>
            </p:cNvSpPr>
            <p:nvPr/>
          </p:nvSpPr>
          <p:spPr bwMode="auto">
            <a:xfrm>
              <a:off x="3168" y="1152"/>
              <a:ext cx="259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sz="2200"/>
                <a:t>Estimated (least squares) line. </a:t>
              </a:r>
            </a:p>
          </p:txBody>
        </p:sp>
        <p:sp>
          <p:nvSpPr>
            <p:cNvPr id="45" name="Line 94"/>
            <p:cNvSpPr>
              <a:spLocks noChangeShapeType="1"/>
            </p:cNvSpPr>
            <p:nvPr/>
          </p:nvSpPr>
          <p:spPr bwMode="auto">
            <a:xfrm>
              <a:off x="4608" y="1392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95"/>
            <p:cNvSpPr>
              <a:spLocks/>
            </p:cNvSpPr>
            <p:nvPr/>
          </p:nvSpPr>
          <p:spPr bwMode="auto">
            <a:xfrm>
              <a:off x="3262" y="1935"/>
              <a:ext cx="1774" cy="1228"/>
            </a:xfrm>
            <a:custGeom>
              <a:avLst/>
              <a:gdLst>
                <a:gd name="T0" fmla="*/ 0 w 1774"/>
                <a:gd name="T1" fmla="*/ 1228 h 1228"/>
                <a:gd name="T2" fmla="*/ 449 w 1774"/>
                <a:gd name="T3" fmla="*/ 926 h 1228"/>
                <a:gd name="T4" fmla="*/ 887 w 1774"/>
                <a:gd name="T5" fmla="*/ 614 h 1228"/>
                <a:gd name="T6" fmla="*/ 1335 w 1774"/>
                <a:gd name="T7" fmla="*/ 312 h 1228"/>
                <a:gd name="T8" fmla="*/ 1774 w 1774"/>
                <a:gd name="T9" fmla="*/ 0 h 12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74"/>
                <a:gd name="T16" fmla="*/ 0 h 1228"/>
                <a:gd name="T17" fmla="*/ 1774 w 1774"/>
                <a:gd name="T18" fmla="*/ 1228 h 12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74" h="1228">
                  <a:moveTo>
                    <a:pt x="0" y="1228"/>
                  </a:moveTo>
                  <a:lnTo>
                    <a:pt x="449" y="926"/>
                  </a:lnTo>
                  <a:lnTo>
                    <a:pt x="887" y="614"/>
                  </a:lnTo>
                  <a:lnTo>
                    <a:pt x="1335" y="312"/>
                  </a:lnTo>
                  <a:lnTo>
                    <a:pt x="1774" y="0"/>
                  </a:lnTo>
                </a:path>
              </a:pathLst>
            </a:custGeom>
            <a:noFill/>
            <a:ln w="28575">
              <a:solidFill>
                <a:srgbClr val="120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Box 96"/>
            <p:cNvSpPr txBox="1">
              <a:spLocks noChangeArrowheads="1"/>
            </p:cNvSpPr>
            <p:nvPr/>
          </p:nvSpPr>
          <p:spPr bwMode="auto">
            <a:xfrm>
              <a:off x="2834" y="3936"/>
              <a:ext cx="31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sz="2000" dirty="0"/>
                <a:t>True (population) line. Unobserved</a:t>
              </a:r>
            </a:p>
          </p:txBody>
        </p:sp>
        <p:sp>
          <p:nvSpPr>
            <p:cNvPr id="48" name="Line 97"/>
            <p:cNvSpPr>
              <a:spLocks noChangeShapeType="1"/>
            </p:cNvSpPr>
            <p:nvPr/>
          </p:nvSpPr>
          <p:spPr bwMode="auto">
            <a:xfrm flipV="1">
              <a:off x="4416" y="2208"/>
              <a:ext cx="288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70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– Available Regression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Least squares</a:t>
            </a:r>
          </a:p>
          <a:p>
            <a:r>
              <a:rPr lang="en-US" dirty="0"/>
              <a:t>Lasso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Gradient Boosted Trees</a:t>
            </a:r>
          </a:p>
          <a:p>
            <a:r>
              <a:rPr lang="en-US" dirty="0"/>
              <a:t>Isotonic Regression</a:t>
            </a:r>
          </a:p>
        </p:txBody>
      </p:sp>
    </p:spTree>
    <p:extLst>
      <p:ext uri="{BB962C8B-B14F-4D97-AF65-F5344CB8AC3E}">
        <p14:creationId xmlns:p14="http://schemas.microsoft.com/office/powerpoint/2010/main" val="97370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</a:t>
            </a:r>
          </a:p>
          <a:p>
            <a:r>
              <a:rPr lang="en-US" dirty="0"/>
              <a:t>Generate training and test data</a:t>
            </a:r>
          </a:p>
          <a:p>
            <a:r>
              <a:rPr lang="en-US" dirty="0"/>
              <a:t>Build model</a:t>
            </a:r>
          </a:p>
          <a:p>
            <a:r>
              <a:rPr lang="en-US" dirty="0"/>
              <a:t>Evaluate training error</a:t>
            </a:r>
          </a:p>
          <a:p>
            <a:r>
              <a:rPr lang="en-US" dirty="0"/>
              <a:t>Evaluate test error</a:t>
            </a:r>
          </a:p>
          <a:p>
            <a:r>
              <a:rPr lang="en-US" dirty="0"/>
              <a:t>Save and load model</a:t>
            </a:r>
          </a:p>
        </p:txBody>
      </p:sp>
    </p:spTree>
    <p:extLst>
      <p:ext uri="{BB962C8B-B14F-4D97-AF65-F5344CB8AC3E}">
        <p14:creationId xmlns:p14="http://schemas.microsoft.com/office/powerpoint/2010/main" val="227036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Dependent variable and 8 independent variables</a:t>
            </a:r>
          </a:p>
          <a:p>
            <a:r>
              <a:rPr lang="en-US" dirty="0"/>
              <a:t>Sample data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8" y="3425541"/>
            <a:ext cx="10414603" cy="9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parse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Labeled point data is needed for supervised learning</a:t>
            </a:r>
          </a:p>
          <a:p>
            <a:r>
              <a:rPr lang="en-US" dirty="0"/>
              <a:t>A labeled point is a local vector, either dense or sparse, associated with a label/response.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Split parsed data to get training and test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11" y="3073783"/>
            <a:ext cx="9244100" cy="21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142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1523</TotalTime>
  <Words>1022</Words>
  <Application>Microsoft Office PowerPoint</Application>
  <PresentationFormat>Widescreen</PresentationFormat>
  <Paragraphs>259</Paragraphs>
  <Slides>41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Retrospect</vt:lpstr>
      <vt:lpstr>PowerPoint Presentation</vt:lpstr>
      <vt:lpstr>Regression</vt:lpstr>
      <vt:lpstr>Linear Regression Model</vt:lpstr>
      <vt:lpstr>Least Squares Fit</vt:lpstr>
      <vt:lpstr>Inference in Regression</vt:lpstr>
      <vt:lpstr>Spark – Available Regression models</vt:lpstr>
      <vt:lpstr>Linear Regression</vt:lpstr>
      <vt:lpstr>Linear Regression: Input Data</vt:lpstr>
      <vt:lpstr>Load and parse data</vt:lpstr>
      <vt:lpstr>Build Model</vt:lpstr>
      <vt:lpstr>Stochastic Gradient Descent</vt:lpstr>
      <vt:lpstr>Linear Regression: Evaluation/Output</vt:lpstr>
      <vt:lpstr>Save and Load Model</vt:lpstr>
      <vt:lpstr>Clustering/Cluster Analysis</vt:lpstr>
      <vt:lpstr>Spark MLlib package</vt:lpstr>
      <vt:lpstr>K-Means Clustering</vt:lpstr>
      <vt:lpstr>Partitioning: K-Means Clustering</vt:lpstr>
      <vt:lpstr>PowerPoint Presentation</vt:lpstr>
      <vt:lpstr>K-Means Clustering</vt:lpstr>
      <vt:lpstr>K-Means Clustering: Input Data</vt:lpstr>
      <vt:lpstr>K-Means Clustering: Code</vt:lpstr>
      <vt:lpstr>K-means Clustering: Output (k=2)</vt:lpstr>
      <vt:lpstr>OpenIMAJ</vt:lpstr>
      <vt:lpstr>OpenIMAJ</vt:lpstr>
      <vt:lpstr>Frames</vt:lpstr>
      <vt:lpstr>Frames Extraction</vt:lpstr>
      <vt:lpstr>SIFT – Scale Invariant Feature Transform</vt:lpstr>
      <vt:lpstr>SIFT – Scale Invariant Feature Transform</vt:lpstr>
      <vt:lpstr>SIFT – Scale Invariant Feature Transform</vt:lpstr>
      <vt:lpstr>SIFT – Scale Invariant Feature Transform</vt:lpstr>
      <vt:lpstr>Shot Transition Detection</vt:lpstr>
      <vt:lpstr>Shot Transition Detection</vt:lpstr>
      <vt:lpstr>Key Frame Detection (Shot Transition)</vt:lpstr>
      <vt:lpstr>Shot Transition Detection (Key Frames)</vt:lpstr>
      <vt:lpstr>Maven Dependency</vt:lpstr>
      <vt:lpstr>CLARIFAI API</vt:lpstr>
      <vt:lpstr>Models</vt:lpstr>
      <vt:lpstr>Application</vt:lpstr>
      <vt:lpstr>Code</vt:lpstr>
      <vt:lpstr>Output</vt:lpstr>
      <vt:lpstr>PowerPoint Presentation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Yugyung</dc:creator>
  <cp:lastModifiedBy>Junaid, Sidrah (UMKC-Student)</cp:lastModifiedBy>
  <cp:revision>109</cp:revision>
  <dcterms:created xsi:type="dcterms:W3CDTF">2014-10-09T02:42:49Z</dcterms:created>
  <dcterms:modified xsi:type="dcterms:W3CDTF">2018-01-25T16:24:24Z</dcterms:modified>
</cp:coreProperties>
</file>